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8" r:id="rId6"/>
    <p:sldId id="280" r:id="rId7"/>
    <p:sldId id="269" r:id="rId8"/>
    <p:sldId id="270" r:id="rId9"/>
    <p:sldId id="260" r:id="rId10"/>
    <p:sldId id="273" r:id="rId11"/>
    <p:sldId id="275" r:id="rId12"/>
    <p:sldId id="274" r:id="rId13"/>
    <p:sldId id="262" r:id="rId14"/>
    <p:sldId id="267" r:id="rId15"/>
    <p:sldId id="276" r:id="rId16"/>
    <p:sldId id="277" r:id="rId17"/>
    <p:sldId id="263" r:id="rId18"/>
    <p:sldId id="279" r:id="rId19"/>
    <p:sldId id="266" r:id="rId20"/>
    <p:sldId id="281" r:id="rId21"/>
  </p:sldIdLst>
  <p:sldSz cx="1043940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A6A8"/>
    <a:srgbClr val="94B1B5"/>
    <a:srgbClr val="7B5456"/>
    <a:srgbClr val="C2938E"/>
    <a:srgbClr val="C1B2B3"/>
    <a:srgbClr val="C1B8B4"/>
    <a:srgbClr val="B9BAA2"/>
    <a:srgbClr val="D8CDC0"/>
    <a:srgbClr val="E5C6B1"/>
    <a:srgbClr val="BBA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300" y="44"/>
      </p:cViewPr>
      <p:guideLst>
        <p:guide orient="horz" pos="2381"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955" y="1237197"/>
            <a:ext cx="887349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3970580"/>
            <a:ext cx="782955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840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91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2" y="1884671"/>
            <a:ext cx="9003983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2" y="5059035"/>
            <a:ext cx="9003983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841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2012414"/>
            <a:ext cx="4436745" cy="479654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2012414"/>
            <a:ext cx="4436745" cy="4796544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71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402484"/>
            <a:ext cx="9003983" cy="1461188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70" y="1853171"/>
            <a:ext cx="44163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0" y="2761381"/>
            <a:ext cx="4416355" cy="406157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7" y="1853171"/>
            <a:ext cx="44381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7" y="2761381"/>
            <a:ext cx="4438105" cy="406157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727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199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933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0379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1088455"/>
            <a:ext cx="528494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39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581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6" y="402483"/>
            <a:ext cx="2250996" cy="6406475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10" y="402483"/>
            <a:ext cx="6622494" cy="6406475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7037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1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402484"/>
            <a:ext cx="9003983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2012414"/>
            <a:ext cx="9003983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16D97-9760-4A88-A72C-12A6DA099CA2}" type="datetimeFigureOut">
              <a:rPr lang="uk-UA" smtClean="0"/>
              <a:t>29.08.2026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7006700"/>
            <a:ext cx="35232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962C0-54D0-48AC-ABA5-163DC477A78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127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2" Type="http://schemas.openxmlformats.org/officeDocument/2006/relationships/image" Target="../media/image1.sv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svg" /><Relationship Id="rId5" Type="http://schemas.openxmlformats.org/officeDocument/2006/relationships/image" Target="../media/image4.svg" /><Relationship Id="rId4" Type="http://schemas.openxmlformats.org/officeDocument/2006/relationships/image" Target="../media/image3.svg" /><Relationship Id="rId9" Type="http://schemas.openxmlformats.org/officeDocument/2006/relationships/image" Target="../media/image8.sv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9.sv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10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.sv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5.svg" /><Relationship Id="rId5" Type="http://schemas.openxmlformats.org/officeDocument/2006/relationships/image" Target="../media/image14.svg" /><Relationship Id="rId4" Type="http://schemas.openxmlformats.org/officeDocument/2006/relationships/image" Target="../media/image13.sv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3.sv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5" Type="http://schemas.openxmlformats.org/officeDocument/2006/relationships/hyperlink" Target="mailto:stvo23@ukr.net" TargetMode="External" /><Relationship Id="rId4" Type="http://schemas.openxmlformats.org/officeDocument/2006/relationships/image" Target="../media/image17.sv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7.sv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sv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sv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sv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9.sv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1.sv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3.sv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3.sv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3.sv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5.sv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5.sv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28.svg" /><Relationship Id="rId4" Type="http://schemas.openxmlformats.org/officeDocument/2006/relationships/image" Target="../media/image27.sv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 /><Relationship Id="rId2" Type="http://schemas.openxmlformats.org/officeDocument/2006/relationships/image" Target="../media/image8.sv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7.sv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C0BBFF6C-F037-6268-7405-42103B45A9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22417" y="124457"/>
            <a:ext cx="2628900" cy="885825"/>
          </a:xfrm>
          <a:prstGeom prst="rect">
            <a:avLst/>
          </a:prstGeom>
        </p:spPr>
      </p:pic>
      <p:pic>
        <p:nvPicPr>
          <p:cNvPr id="9" name="Графіка 8">
            <a:extLst>
              <a:ext uri="{FF2B5EF4-FFF2-40B4-BE49-F238E27FC236}">
                <a16:creationId xmlns:a16="http://schemas.microsoft.com/office/drawing/2014/main" id="{8862873C-D9C4-54CA-2FAF-53E7C2C22C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5141" y="2712307"/>
            <a:ext cx="5000625" cy="2590800"/>
          </a:xfrm>
          <a:prstGeom prst="rect">
            <a:avLst/>
          </a:prstGeom>
        </p:spPr>
      </p:pic>
      <p:pic>
        <p:nvPicPr>
          <p:cNvPr id="11" name="Графіка 10">
            <a:extLst>
              <a:ext uri="{FF2B5EF4-FFF2-40B4-BE49-F238E27FC236}">
                <a16:creationId xmlns:a16="http://schemas.microsoft.com/office/drawing/2014/main" id="{4B447169-C76D-43F2-0887-4C89FDAABB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4765" y="5558025"/>
            <a:ext cx="3381375" cy="438150"/>
          </a:xfrm>
          <a:prstGeom prst="rect">
            <a:avLst/>
          </a:prstGeom>
        </p:spPr>
      </p:pic>
      <p:pic>
        <p:nvPicPr>
          <p:cNvPr id="13" name="Графіка 12">
            <a:extLst>
              <a:ext uri="{FF2B5EF4-FFF2-40B4-BE49-F238E27FC236}">
                <a16:creationId xmlns:a16="http://schemas.microsoft.com/office/drawing/2014/main" id="{5CAA3ADA-B368-E94E-747B-F4704BE859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6239" y="6251093"/>
            <a:ext cx="2638425" cy="409575"/>
          </a:xfrm>
          <a:prstGeom prst="rect">
            <a:avLst/>
          </a:prstGeom>
        </p:spPr>
      </p:pic>
      <p:pic>
        <p:nvPicPr>
          <p:cNvPr id="15" name="Графіка 14">
            <a:extLst>
              <a:ext uri="{FF2B5EF4-FFF2-40B4-BE49-F238E27FC236}">
                <a16:creationId xmlns:a16="http://schemas.microsoft.com/office/drawing/2014/main" id="{FD150AC7-4CC6-D561-7FA4-5CAFD5DBED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1305" y="7177453"/>
            <a:ext cx="5191125" cy="123825"/>
          </a:xfrm>
          <a:prstGeom prst="rect">
            <a:avLst/>
          </a:prstGeom>
        </p:spPr>
      </p:pic>
      <p:pic>
        <p:nvPicPr>
          <p:cNvPr id="19" name="Графіка 18">
            <a:extLst>
              <a:ext uri="{FF2B5EF4-FFF2-40B4-BE49-F238E27FC236}">
                <a16:creationId xmlns:a16="http://schemas.microsoft.com/office/drawing/2014/main" id="{3716A2A1-32A9-33E3-F4B6-61291D166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950" y="1739855"/>
            <a:ext cx="4857750" cy="1104900"/>
          </a:xfrm>
          <a:prstGeom prst="rect">
            <a:avLst/>
          </a:prstGeom>
        </p:spPr>
      </p:pic>
      <p:pic>
        <p:nvPicPr>
          <p:cNvPr id="21" name="Графіка 20">
            <a:extLst>
              <a:ext uri="{FF2B5EF4-FFF2-40B4-BE49-F238E27FC236}">
                <a16:creationId xmlns:a16="http://schemas.microsoft.com/office/drawing/2014/main" id="{0775618C-C333-12F2-A79E-0069E71E93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6900" y="3055207"/>
            <a:ext cx="1847850" cy="2247900"/>
          </a:xfrm>
          <a:prstGeom prst="rect">
            <a:avLst/>
          </a:prstGeom>
        </p:spPr>
      </p:pic>
      <p:pic>
        <p:nvPicPr>
          <p:cNvPr id="23" name="Графіка 22">
            <a:extLst>
              <a:ext uri="{FF2B5EF4-FFF2-40B4-BE49-F238E27FC236}">
                <a16:creationId xmlns:a16="http://schemas.microsoft.com/office/drawing/2014/main" id="{37EE573C-3EE5-2288-BAFE-64B2120A56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4387" y="6825028"/>
            <a:ext cx="3952875" cy="3524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B6E4E94-4DCD-D423-1552-5B008F817FD7}"/>
              </a:ext>
            </a:extLst>
          </p:cNvPr>
          <p:cNvSpPr txBox="1"/>
          <p:nvPr/>
        </p:nvSpPr>
        <p:spPr>
          <a:xfrm>
            <a:off x="5091114" y="956548"/>
            <a:ext cx="52915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Маршрути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послуг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з ментального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здоров’я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 в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Ставненській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uk-UA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сільській територіальній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громаді</a:t>
            </a:r>
            <a:endParaRPr lang="uk-UA" sz="2800" dirty="0">
              <a:solidFill>
                <a:schemeClr val="tx1">
                  <a:lumMod val="65000"/>
                  <a:lumOff val="3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81199-B45A-5F3D-D63F-F75BBC407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Графіка 8">
            <a:extLst>
              <a:ext uri="{FF2B5EF4-FFF2-40B4-BE49-F238E27FC236}">
                <a16:creationId xmlns:a16="http://schemas.microsoft.com/office/drawing/2014/main" id="{A7F71B29-8FCD-806D-05F8-E90AFD459E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48686" y="1050924"/>
            <a:ext cx="4638675" cy="5457825"/>
          </a:xfrm>
          <a:prstGeom prst="rect">
            <a:avLst/>
          </a:prstGeom>
        </p:spPr>
      </p:pic>
      <p:pic>
        <p:nvPicPr>
          <p:cNvPr id="11" name="Графіка 10">
            <a:extLst>
              <a:ext uri="{FF2B5EF4-FFF2-40B4-BE49-F238E27FC236}">
                <a16:creationId xmlns:a16="http://schemas.microsoft.com/office/drawing/2014/main" id="{E4C7F140-D13D-F94B-3365-D49F97590D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1585" y="6888807"/>
            <a:ext cx="3952875" cy="352425"/>
          </a:xfrm>
          <a:prstGeom prst="rect">
            <a:avLst/>
          </a:prstGeom>
        </p:spPr>
      </p:pic>
      <p:pic>
        <p:nvPicPr>
          <p:cNvPr id="15" name="Графіка 14">
            <a:extLst>
              <a:ext uri="{FF2B5EF4-FFF2-40B4-BE49-F238E27FC236}">
                <a16:creationId xmlns:a16="http://schemas.microsoft.com/office/drawing/2014/main" id="{E06901E9-94E5-EBC5-53B3-EC2F5DC4CB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664" y="7012469"/>
            <a:ext cx="3952875" cy="3524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FEA741-02D5-42CC-82FB-1197EDD506F3}"/>
              </a:ext>
            </a:extLst>
          </p:cNvPr>
          <p:cNvSpPr txBox="1"/>
          <p:nvPr/>
        </p:nvSpPr>
        <p:spPr>
          <a:xfrm>
            <a:off x="252040" y="194781"/>
            <a:ext cx="4638675" cy="6540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00">
                <a:latin typeface="Georgia"/>
              </a:rPr>
              <a:t>«Маршрути послуг з ментального здоров’я у Ставненській громаді» — це універсальний посібник для кожного жителя громади. В одному виданні зібрано інформацію про послуги з ментального здоров’я, доступні на території громади.</a:t>
            </a:r>
          </a:p>
          <a:p>
            <a:endParaRPr lang="ru-RU" sz="1100" dirty="0">
              <a:latin typeface="Georgia" panose="02040502050405020303" pitchFamily="18" charset="0"/>
            </a:endParaRPr>
          </a:p>
          <a:p>
            <a:r>
              <a:rPr sz="1100">
                <a:latin typeface="Georgia"/>
              </a:rPr>
              <a:t>За потреби кожен зможе знайти необхідну послугу, зв’язатися з її надавачем та отримати підтримку.</a:t>
            </a:r>
          </a:p>
          <a:p>
            <a:endParaRPr lang="ru-RU" sz="1100" dirty="0">
              <a:latin typeface="Georgia" panose="02040502050405020303" pitchFamily="18" charset="0"/>
            </a:endParaRPr>
          </a:p>
          <a:p>
            <a:r>
              <a:rPr sz="1100">
                <a:latin typeface="Georgia"/>
              </a:rPr>
              <a:t>Створенню цього довідника передували аудит і картування послуг з ментального здоров’я в громаді. Тому представлена інформація є актуальною та пройшла відповідну верифікацію.</a:t>
            </a:r>
          </a:p>
          <a:p>
            <a:endParaRPr lang="ru-RU" sz="1100" dirty="0">
              <a:latin typeface="Georgia" panose="02040502050405020303" pitchFamily="18" charset="0"/>
            </a:endParaRPr>
          </a:p>
          <a:p>
            <a:r>
              <a:rPr sz="1100">
                <a:latin typeface="Georgia"/>
              </a:rPr>
              <a:t>Впевнені, що цей посібник стане корисним для кожного. Звісно, не всім знадобляться ці послуги, але кожен має право знати, де і як їх знайти.</a:t>
            </a:r>
          </a:p>
          <a:p>
            <a:endParaRPr lang="ru-RU" sz="1100" dirty="0">
              <a:latin typeface="Georgia" panose="02040502050405020303" pitchFamily="18" charset="0"/>
            </a:endParaRPr>
          </a:p>
          <a:p>
            <a:r>
              <a:rPr sz="1100">
                <a:latin typeface="Georgia"/>
              </a:rPr>
              <a:t>Повномасштабна війна та досвід, який переживають українці й українки, можуть мати травматичний вплив. Саме тому сьогодні особливо важливо підтримувати власну стійкість і дбати про ментальне здоров’я. На це спрямована Всеукраїнська програма ментального здоров’я «Ти як?», що впроваджується за ініціативою першої леді Олени Зеленської.</a:t>
            </a:r>
          </a:p>
          <a:p>
            <a:endParaRPr lang="ru-RU" sz="1100" dirty="0">
              <a:latin typeface="Georgia" panose="02040502050405020303" pitchFamily="18" charset="0"/>
            </a:endParaRPr>
          </a:p>
          <a:p>
            <a:r>
              <a:rPr sz="1100">
                <a:latin typeface="Georgia"/>
              </a:rPr>
              <a:t>«Маршрути послуг з ментального здоров’я у Ставненській громаді» — це дороговказ підтримки й стійкості, який завжди під рукою.</a:t>
            </a:r>
          </a:p>
          <a:p>
            <a:endParaRPr lang="ru-RU" sz="1100" dirty="0">
              <a:latin typeface="Georgia" panose="02040502050405020303" pitchFamily="18" charset="0"/>
            </a:endParaRPr>
          </a:p>
          <a:p>
            <a:r>
              <a:rPr sz="1100">
                <a:latin typeface="Georgia"/>
              </a:rPr>
              <a:t>З питань використання довідника можна звертатися до регіонального координатора або координаторки Всеукраїнської програми ментального здоров’я «Ти як?» у Ставненській сільській територіальній громаді Закарпатської області за телефоном або електронною поштою:</a:t>
            </a:r>
          </a:p>
          <a:p>
            <a:r>
              <a:rPr sz="1400" b="1">
                <a:latin typeface="Georgia"/>
              </a:rPr>
              <a:t>+380 99 384 40 33</a:t>
            </a:r>
          </a:p>
          <a:p>
            <a:r>
              <a:rPr lang="ru-RU" sz="1400" b="1" dirty="0">
                <a:latin typeface="Georgia" panose="02040502050405020303" pitchFamily="18" charset="0"/>
              </a:rPr>
              <a:t>                             </a:t>
            </a:r>
          </a:p>
          <a:p>
            <a:r>
              <a:rPr sz="1400" b="1">
                <a:latin typeface="Georgia"/>
              </a:rPr>
              <a:t>otg@stav.gov.ua</a:t>
            </a:r>
            <a:endParaRPr lang="uk-UA" sz="2800" b="1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80549B-D036-FE7F-F886-1DAAAB19309F}"/>
              </a:ext>
            </a:extLst>
          </p:cNvPr>
          <p:cNvSpPr txBox="1"/>
          <p:nvPr/>
        </p:nvSpPr>
        <p:spPr>
          <a:xfrm>
            <a:off x="5393933" y="194781"/>
            <a:ext cx="4638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Georgia" panose="02040502050405020303" pitchFamily="18" charset="0"/>
              </a:rPr>
              <a:t>Сторінка для нотаток</a:t>
            </a:r>
          </a:p>
        </p:txBody>
      </p:sp>
    </p:spTree>
    <p:extLst>
      <p:ext uri="{BB962C8B-B14F-4D97-AF65-F5344CB8AC3E}">
        <p14:creationId xmlns:p14="http://schemas.microsoft.com/office/powerpoint/2010/main" val="248309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7157-EB2D-58CF-D541-D50F0D120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Графіка 12">
            <a:extLst>
              <a:ext uri="{FF2B5EF4-FFF2-40B4-BE49-F238E27FC236}">
                <a16:creationId xmlns:a16="http://schemas.microsoft.com/office/drawing/2014/main" id="{9FF29B47-404E-FBAB-3A30-128BCCDA80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76450" y="-2603609"/>
            <a:ext cx="15552888" cy="12338159"/>
          </a:xfrm>
          <a:prstGeom prst="rect">
            <a:avLst/>
          </a:prstGeom>
        </p:spPr>
      </p:pic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E339F2D3-158D-0E26-B071-38F19AA4E5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B33F7962-1ED3-A2F7-BA07-2AC5BF3DB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11" name="Графіка 10">
            <a:extLst>
              <a:ext uri="{FF2B5EF4-FFF2-40B4-BE49-F238E27FC236}">
                <a16:creationId xmlns:a16="http://schemas.microsoft.com/office/drawing/2014/main" id="{8D5679E4-7F77-5456-5074-E5D0069D09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181" y="560332"/>
            <a:ext cx="9791700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9BA52-3639-09ED-67DC-2AF1C8ECD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1" y="1139018"/>
            <a:ext cx="3169920" cy="923329"/>
          </a:xfrm>
          <a:prstGeom prst="rect">
            <a:avLst/>
          </a:prstGeom>
        </p:spPr>
      </p:pic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74BEB766-0563-21F4-483C-AC23BDC8C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7B20284F-D361-2C3F-645C-1EA61A3DAE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C84EA3F6-68D8-0657-3488-425122EAED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pic>
        <p:nvPicPr>
          <p:cNvPr id="9" name="Графіка 8">
            <a:extLst>
              <a:ext uri="{FF2B5EF4-FFF2-40B4-BE49-F238E27FC236}">
                <a16:creationId xmlns:a16="http://schemas.microsoft.com/office/drawing/2014/main" id="{465EE0AE-DB6F-1DC9-777D-382665B941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4551" y="1109182"/>
            <a:ext cx="2941490" cy="923329"/>
          </a:xfrm>
          <a:prstGeom prst="rect">
            <a:avLst/>
          </a:prstGeom>
        </p:spPr>
      </p:pic>
      <p:pic>
        <p:nvPicPr>
          <p:cNvPr id="14" name="Графіка 13">
            <a:extLst>
              <a:ext uri="{FF2B5EF4-FFF2-40B4-BE49-F238E27FC236}">
                <a16:creationId xmlns:a16="http://schemas.microsoft.com/office/drawing/2014/main" id="{FE0B08BC-2D5A-85A4-3A49-F11437474A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5551" y="1109182"/>
            <a:ext cx="3017689" cy="9233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5D7F29-C10D-2AC3-0606-2EB4EACD9CDF}"/>
              </a:ext>
            </a:extLst>
          </p:cNvPr>
          <p:cNvSpPr txBox="1"/>
          <p:nvPr/>
        </p:nvSpPr>
        <p:spPr>
          <a:xfrm>
            <a:off x="542497" y="134869"/>
            <a:ext cx="4134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94B1B5"/>
                </a:solidFill>
                <a:latin typeface="Georgia" panose="02040502050405020303" pitchFamily="18" charset="0"/>
              </a:rPr>
              <a:t>Соціальний захист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48331" y="1139017"/>
            <a:ext cx="2989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i="1">
                <a:solidFill>
                  <a:schemeClr val="bg1"/>
                </a:solidFill>
              </a:rPr>
              <a:t>Відділ соціального забезпечення</a:t>
            </a:r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20720" y="2122018"/>
            <a:ext cx="34348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/>
              <a:t>Надають консультації та допомогу з питань соціального захисту, приймають документи для оформлення державних соціальних допомог, пільг, компенсацій та інших видів підтримки. Оформлюють і видають посвідчення батьків та дітей з багатодітних сімей, а також посвідчення громадянина, який проживає, працює (навчається) на території гірського населеного пункту.</a:t>
            </a:r>
          </a:p>
          <a:p>
            <a:endParaRPr lang="uk-UA" sz="1600" dirty="0"/>
          </a:p>
          <a:p>
            <a:r>
              <a:rPr lang="uk-UA" sz="1600" b="1" dirty="0"/>
              <a:t>Контакти: </a:t>
            </a:r>
            <a:r>
              <a:rPr lang="ru-RU" sz="1600" dirty="0"/>
              <a:t>с. Ставне, </a:t>
            </a:r>
            <a:r>
              <a:rPr lang="ru-RU" sz="1600" dirty="0" err="1"/>
              <a:t>вул</a:t>
            </a:r>
            <a:r>
              <a:rPr lang="ru-RU" sz="1600" dirty="0"/>
              <a:t>. Центральна, 253. </a:t>
            </a:r>
            <a:r>
              <a:rPr lang="ru-RU" sz="1600" dirty="0" err="1"/>
              <a:t>Індекс</a:t>
            </a:r>
            <a:r>
              <a:rPr lang="ru-RU" sz="1600" dirty="0"/>
              <a:t> 89014</a:t>
            </a:r>
          </a:p>
          <a:p>
            <a:r>
              <a:t>Тел. +38 (095) 864 04 32</a:t>
            </a:r>
          </a:p>
          <a:p>
            <a:endParaRPr lang="uk-UA" sz="1600" b="1" dirty="0"/>
          </a:p>
          <a:p>
            <a:r>
              <a:t>Email: stavne.vsz@ukr.net</a:t>
            </a:r>
          </a:p>
          <a:p>
            <a:endParaRPr lang="uk-UA" sz="1600" dirty="0"/>
          </a:p>
        </p:txBody>
      </p:sp>
      <p:sp>
        <p:nvSpPr>
          <p:cNvPr id="6" name="Прямокутник 5"/>
          <p:cNvSpPr/>
          <p:nvPr/>
        </p:nvSpPr>
        <p:spPr>
          <a:xfrm>
            <a:off x="3855551" y="1079348"/>
            <a:ext cx="30176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/>
              <a:t>КУ «Центр надання соціальних послуг»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3855551" y="2110436"/>
            <a:ext cx="353584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500"/>
              <a:t>Надають підтримку людям і сім’ям відповідно до їхніх потреб: допомагають долати складні життєві обставини, організовують догляд удома, консультують щодо соціальних послуг, пільг і державної підтримки, забезпечують соціальний супровід, підтримують під час соціальної адаптації та кризових ситуацій, інформують про доступні можливості допомоги, а за потреби надають натуральну допомогу. Відвідують сім’ї, у яких є діти, що потребують поглибленого догляду.</a:t>
            </a:r>
          </a:p>
          <a:p>
            <a:endParaRPr lang="uk-UA" sz="1600" dirty="0"/>
          </a:p>
          <a:p>
            <a:r>
              <a:rPr sz="1400" b="1"/>
              <a:t>Контакти: с. Ставне, вул. Центральна, 253; фактично — с. Жорнава, МТП, 107. Індекс 89012.</a:t>
            </a:r>
            <a:endParaRPr lang="uk-UA" sz="1600" dirty="0"/>
          </a:p>
          <a:p>
            <a:r>
              <a:rPr sz="1400"/>
              <a:t>Тел. +38 (095) 864 04 32</a:t>
            </a:r>
          </a:p>
          <a:p>
            <a:r>
              <a:rPr sz="1400"/>
              <a:t>Email: tc@stav.gov.ua</a:t>
            </a:r>
            <a:endParaRPr lang="uk-UA" sz="1600" dirty="0"/>
          </a:p>
        </p:txBody>
      </p:sp>
      <p:sp>
        <p:nvSpPr>
          <p:cNvPr id="12" name="Прямокутник 11"/>
          <p:cNvSpPr/>
          <p:nvPr/>
        </p:nvSpPr>
        <p:spPr>
          <a:xfrm>
            <a:off x="7498080" y="1109182"/>
            <a:ext cx="2606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Служба у справах дітей </a:t>
            </a:r>
          </a:p>
        </p:txBody>
      </p:sp>
      <p:sp>
        <p:nvSpPr>
          <p:cNvPr id="16" name="Прямокутник 15"/>
          <p:cNvSpPr/>
          <p:nvPr/>
        </p:nvSpPr>
        <p:spPr>
          <a:xfrm>
            <a:off x="7391399" y="2080602"/>
            <a:ext cx="283464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/>
              <a:t>Надають консультації з питань захисту прав дітей; забезпечують захист прав та законних інтересів дитини; допомагають в оформленні опіки, піклування та усиновлення; координують питання захисту дітей-сиріт, дітей, позбавлених батьківського піклування, а також взаємодію з опікунами й піклувальниками.</a:t>
            </a:r>
          </a:p>
          <a:p>
            <a:endParaRPr lang="uk-UA" sz="1600" dirty="0"/>
          </a:p>
          <a:p>
            <a:r>
              <a:rPr lang="uk-UA" sz="1600" b="1" dirty="0"/>
              <a:t>Контакти: </a:t>
            </a:r>
            <a:r>
              <a:rPr lang="ru-RU" sz="1600" dirty="0"/>
              <a:t>с. Ставне, </a:t>
            </a:r>
            <a:r>
              <a:rPr lang="ru-RU" sz="1600" dirty="0" err="1"/>
              <a:t>вулиця</a:t>
            </a:r>
            <a:r>
              <a:rPr lang="ru-RU" sz="1600" dirty="0"/>
              <a:t> Центральна 253.Індекс 89014</a:t>
            </a:r>
          </a:p>
          <a:p>
            <a:r>
              <a:t>Тел. +38 (050) 619 61 40</a:t>
            </a:r>
          </a:p>
          <a:p>
            <a:endParaRPr lang="uk-UA" sz="1600" dirty="0"/>
          </a:p>
          <a:p>
            <a:endParaRPr lang="uk-UA" sz="1600" dirty="0"/>
          </a:p>
          <a:p>
            <a:endParaRPr lang="uk-UA" sz="1600" b="1" dirty="0"/>
          </a:p>
          <a:p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27561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9BA52-3639-09ED-67DC-2AF1C8ECD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9" y="1915283"/>
            <a:ext cx="4732019" cy="1272414"/>
          </a:xfrm>
          <a:prstGeom prst="rect">
            <a:avLst/>
          </a:prstGeom>
        </p:spPr>
      </p:pic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74BEB766-0563-21F4-483C-AC23BDC8C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7B20284F-D361-2C3F-645C-1EA61A3DAE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C84EA3F6-68D8-0657-3488-425122EAED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5D7F29-C10D-2AC3-0606-2EB4EACD9CDF}"/>
              </a:ext>
            </a:extLst>
          </p:cNvPr>
          <p:cNvSpPr txBox="1"/>
          <p:nvPr/>
        </p:nvSpPr>
        <p:spPr>
          <a:xfrm>
            <a:off x="542497" y="134869"/>
            <a:ext cx="4134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94B1B5"/>
                </a:solidFill>
                <a:latin typeface="Georgia" panose="02040502050405020303" pitchFamily="18" charset="0"/>
              </a:rPr>
              <a:t>Соціальний захист</a:t>
            </a:r>
          </a:p>
        </p:txBody>
      </p:sp>
      <p:sp>
        <p:nvSpPr>
          <p:cNvPr id="13" name="Прямокутник 12"/>
          <p:cNvSpPr/>
          <p:nvPr/>
        </p:nvSpPr>
        <p:spPr>
          <a:xfrm>
            <a:off x="684565" y="3819185"/>
            <a:ext cx="42912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Ставне, </a:t>
            </a:r>
            <a:r>
              <a:rPr lang="ru-RU" dirty="0" err="1"/>
              <a:t>вул</a:t>
            </a:r>
            <a:r>
              <a:rPr lang="ru-RU" dirty="0"/>
              <a:t>. Центральна 253, </a:t>
            </a:r>
          </a:p>
          <a:p>
            <a:r>
              <a:rPr lang="ru-RU" dirty="0"/>
              <a:t>Тел. </a:t>
            </a:r>
            <a:r>
              <a:rPr lang="uk-UA" dirty="0"/>
              <a:t>+38 (095) 8640432</a:t>
            </a:r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b="1" dirty="0"/>
              <a:t>cnap.stave@ukr.net</a:t>
            </a: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542497" y="1937373"/>
            <a:ext cx="4309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i="1" dirty="0">
                <a:solidFill>
                  <a:schemeClr val="bg1"/>
                </a:solidFill>
                <a:latin typeface="Arial"/>
              </a:rPr>
              <a:t> «Центр надання адміністративних послуг»</a:t>
            </a:r>
          </a:p>
          <a:p>
            <a:pPr algn="ctr"/>
            <a:r>
              <a:rPr b="1" i="1" dirty="0">
                <a:solidFill>
                  <a:schemeClr val="bg1"/>
                </a:solidFill>
                <a:latin typeface="Arial"/>
              </a:rPr>
              <a:t>Ставненської сільської ради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5528310" y="1478658"/>
            <a:ext cx="432883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Надає адміністративні послуги та допомагає мешканцям громади в оформленні необхідних документів, у тому числі із земельних питань.</a:t>
            </a:r>
          </a:p>
          <a:p>
            <a:r>
              <a:t>Звернутися можна для подання документів на соціальні допомоги, реєстрації або зняття з реєстрації місця проживання (приписка/виписка), отримання інших адміністративних послуг, вирішення земельних питань, питань щодо військово-облікових документів та оформлення відстрочки від мобілізації.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9974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9BA52-3639-09ED-67DC-2AF1C8ECD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74BEB766-0563-21F4-483C-AC23BDC8C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7B20284F-D361-2C3F-645C-1EA61A3DAE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C84EA3F6-68D8-0657-3488-425122EAED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25D7F29-C10D-2AC3-0606-2EB4EACD9CDF}"/>
              </a:ext>
            </a:extLst>
          </p:cNvPr>
          <p:cNvSpPr txBox="1"/>
          <p:nvPr/>
        </p:nvSpPr>
        <p:spPr>
          <a:xfrm>
            <a:off x="542497" y="134869"/>
            <a:ext cx="41347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94B1B5"/>
                </a:solidFill>
                <a:latin typeface="Georgia" panose="02040502050405020303" pitchFamily="18" charset="0"/>
              </a:rPr>
              <a:t>Соціальний захист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843C84-170E-43CD-81BE-5E3E6A77BB33}"/>
              </a:ext>
            </a:extLst>
          </p:cNvPr>
          <p:cNvSpPr txBox="1"/>
          <p:nvPr/>
        </p:nvSpPr>
        <p:spPr>
          <a:xfrm>
            <a:off x="685800" y="3454450"/>
            <a:ext cx="39528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i="0">
                <a:solidFill>
                  <a:srgbClr val="333333"/>
                </a:solidFill>
                <a:latin typeface="Arial"/>
              </a:rPr>
              <a:t>Мобільна бригада Ставненської сільської територіальної громади</a:t>
            </a:r>
            <a:endParaRPr lang="ru-RU" sz="18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endParaRPr lang="ru-RU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ru-RU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ru-RU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endParaRPr lang="ru-RU" b="1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sz="1800" b="1" i="0">
                <a:solidFill>
                  <a:srgbClr val="333333"/>
                </a:solidFill>
                <a:latin typeface="Arial"/>
              </a:rPr>
              <a:t>Надає допомогу та підтримку особам, які постраждали від домашнього насильства або насильства за ознакою статі.</a:t>
            </a:r>
            <a:endParaRPr lang="uk-UA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278A72-78A3-48C3-BBB7-B1A13135E766}"/>
              </a:ext>
            </a:extLst>
          </p:cNvPr>
          <p:cNvSpPr txBox="1"/>
          <p:nvPr/>
        </p:nvSpPr>
        <p:spPr>
          <a:xfrm>
            <a:off x="5219700" y="3425190"/>
            <a:ext cx="439293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Центр життєстійкості </a:t>
            </a:r>
            <a:r>
              <a:rPr lang="uk-UA" sz="18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Ставненської</a:t>
            </a:r>
            <a:r>
              <a:rPr lang="uk-UA" sz="18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сільської територіальної громади</a:t>
            </a:r>
          </a:p>
          <a:p>
            <a:r>
              <a:rPr lang="uk-UA" b="1" dirty="0">
                <a:solidFill>
                  <a:srgbClr val="333333"/>
                </a:solidFill>
                <a:latin typeface="Arial" panose="020B0604020202020204" pitchFamily="34" charset="0"/>
              </a:rPr>
              <a:t> с. Ставне, вулиця Центральна, 382.</a:t>
            </a:r>
          </a:p>
          <a:p>
            <a:r>
              <a:rPr lang="uk-UA" b="1" dirty="0" err="1">
                <a:solidFill>
                  <a:srgbClr val="333333"/>
                </a:solidFill>
                <a:latin typeface="Arial" panose="020B0604020202020204" pitchFamily="34" charset="0"/>
              </a:rPr>
              <a:t>Тел</a:t>
            </a:r>
            <a:r>
              <a:rPr lang="uk-UA" b="1" dirty="0">
                <a:solidFill>
                  <a:srgbClr val="333333"/>
                </a:solidFill>
                <a:latin typeface="Arial" panose="020B0604020202020204" pitchFamily="34" charset="0"/>
              </a:rPr>
              <a:t>: +380660376521</a:t>
            </a:r>
          </a:p>
          <a:p>
            <a:r>
              <a:rPr b="1">
                <a:solidFill>
                  <a:srgbClr val="333333"/>
                </a:solidFill>
                <a:latin typeface="Arial"/>
              </a:rPr>
              <a:t>Email: korinmarina44@gmail.com; nehemiah.uzhgorod@gmail.com</a:t>
            </a:r>
            <a:endParaRPr lang="uk-UA" sz="2400" b="0" i="0" dirty="0">
              <a:solidFill>
                <a:srgbClr val="222222"/>
              </a:solidFill>
              <a:effectLst/>
              <a:latin typeface="Google Sans"/>
            </a:endParaRPr>
          </a:p>
          <a:p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5169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F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1FB50A-78B4-4696-34EC-FA9115B1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12090514-5BC6-CC35-CE89-5CBA82189A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0C5A0883-5BB7-B876-4249-42B40D99B7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6" name="Графіка 5">
            <a:extLst>
              <a:ext uri="{FF2B5EF4-FFF2-40B4-BE49-F238E27FC236}">
                <a16:creationId xmlns:a16="http://schemas.microsoft.com/office/drawing/2014/main" id="{AA18E6F9-C846-37AB-AD0B-7278877BD0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C7599F-7D5E-B4FB-C408-D7E228DE1681}"/>
              </a:ext>
            </a:extLst>
          </p:cNvPr>
          <p:cNvSpPr txBox="1"/>
          <p:nvPr/>
        </p:nvSpPr>
        <p:spPr>
          <a:xfrm>
            <a:off x="277402" y="133564"/>
            <a:ext cx="442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E2CFCF"/>
                </a:solidFill>
                <a:latin typeface="Georgia" panose="02040502050405020303" pitchFamily="18" charset="0"/>
              </a:rPr>
              <a:t>Охорона здоров’я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34E11A9B-CCF0-A6B5-2FF6-BE11D8EC0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068" y="1325371"/>
            <a:ext cx="4755566" cy="1237527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41116" y="1316849"/>
            <a:ext cx="4649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АЗПСМ</a:t>
            </a:r>
          </a:p>
          <a:p>
            <a:pPr algn="ctr"/>
            <a:r>
              <a:rPr b="1" i="1">
                <a:solidFill>
                  <a:schemeClr val="bg1"/>
                </a:solidFill>
              </a:rPr>
              <a:t>«Амбулаторія загальної практики сімейної медицини</a:t>
            </a:r>
          </a:p>
          <a:p>
            <a:pPr algn="ctr"/>
            <a:r>
              <a:rPr b="1" i="1">
                <a:solidFill>
                  <a:schemeClr val="bg1"/>
                </a:solidFill>
              </a:rPr>
              <a:t>с. Ставне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345242" y="2686456"/>
            <a:ext cx="489204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Ставне, </a:t>
            </a:r>
            <a:r>
              <a:rPr lang="ru-RU" dirty="0" err="1"/>
              <a:t>вул</a:t>
            </a:r>
            <a:r>
              <a:rPr lang="ru-RU" dirty="0"/>
              <a:t>. Центральна 265</a:t>
            </a:r>
          </a:p>
          <a:p>
            <a:r>
              <a:t>Тел. +38 (031) 35 36 238 — реєстратура</a:t>
            </a:r>
            <a:endParaRPr lang="ru-RU" dirty="0"/>
          </a:p>
          <a:p>
            <a:r>
              <a:t>(щовівторка сімейний лікар проводить виїзний прийом у с. Жорнава з 09:00)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8" name="Прямокутник 7"/>
          <p:cNvSpPr/>
          <p:nvPr/>
        </p:nvSpPr>
        <p:spPr>
          <a:xfrm>
            <a:off x="5725418" y="324973"/>
            <a:ext cx="42152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/>
              <a:t>Мешканці громади можуть звернутися до сімейного лікаря за консультаціями, профілактичними оглядами, вакцинацією, оформленням рецептів, направлень і довідок. Також можна отримати підтримку у разі тривоги, страху, порушень сну чи фізичних проявів стресу, а за потреби — рекомендації щодо подальшого звернення до фахівця. За медичними показаннями пацієнта скеровують до вузькопрофільних фахівців у Великоберезнянську лікарню або до закладів охорони здоров’я Ужгорода.</a:t>
            </a: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17" name="Графіка 11">
            <a:extLst>
              <a:ext uri="{FF2B5EF4-FFF2-40B4-BE49-F238E27FC236}">
                <a16:creationId xmlns:a16="http://schemas.microsoft.com/office/drawing/2014/main" id="{34E11A9B-CCF0-A6B5-2FF6-BE11D8EC0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353" y="3905397"/>
            <a:ext cx="4755566" cy="1211739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341431" y="5348396"/>
            <a:ext cx="52197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Волосянка, </a:t>
            </a:r>
            <a:r>
              <a:rPr lang="ru-RU" dirty="0" err="1"/>
              <a:t>вул</a:t>
            </a:r>
            <a:r>
              <a:rPr lang="ru-RU" dirty="0"/>
              <a:t>. </a:t>
            </a:r>
            <a:r>
              <a:rPr lang="ru-RU" dirty="0" err="1"/>
              <a:t>Центральна</a:t>
            </a:r>
            <a:r>
              <a:rPr lang="ru-RU" dirty="0"/>
              <a:t> 217</a:t>
            </a:r>
          </a:p>
          <a:p>
            <a:r>
              <a:rPr lang="ru-RU" dirty="0"/>
              <a:t>Тел. +38 (099) 5090237</a:t>
            </a:r>
            <a:endParaRPr lang="uk-UA" dirty="0"/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dirty="0"/>
              <a:t>vol217@ukr.net. 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137305" y="3901796"/>
            <a:ext cx="45682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АЗПСМ</a:t>
            </a:r>
          </a:p>
          <a:p>
            <a:pPr algn="ctr"/>
            <a:r>
              <a:rPr b="1" i="1">
                <a:solidFill>
                  <a:schemeClr val="bg1"/>
                </a:solidFill>
              </a:rPr>
              <a:t>«Амбулаторія загальної практики сімейної медицини»</a:t>
            </a:r>
          </a:p>
          <a:p>
            <a:pPr algn="ctr"/>
            <a:r>
              <a:rPr b="1" i="1">
                <a:solidFill>
                  <a:schemeClr val="bg1"/>
                </a:solidFill>
              </a:rPr>
              <a:t>с. Волосянка</a:t>
            </a:r>
          </a:p>
        </p:txBody>
      </p:sp>
      <p:pic>
        <p:nvPicPr>
          <p:cNvPr id="18" name="Графіка 11">
            <a:extLst>
              <a:ext uri="{FF2B5EF4-FFF2-40B4-BE49-F238E27FC236}">
                <a16:creationId xmlns:a16="http://schemas.microsoft.com/office/drawing/2014/main" id="{34E11A9B-CCF0-A6B5-2FF6-BE11D8EC0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5236" y="3918337"/>
            <a:ext cx="4755566" cy="1211739"/>
          </a:xfrm>
          <a:prstGeom prst="rect">
            <a:avLst/>
          </a:prstGeom>
        </p:spPr>
      </p:pic>
      <p:sp>
        <p:nvSpPr>
          <p:cNvPr id="13" name="Прямокутник 12"/>
          <p:cNvSpPr/>
          <p:nvPr/>
        </p:nvSpPr>
        <p:spPr>
          <a:xfrm>
            <a:off x="5237283" y="3916807"/>
            <a:ext cx="49841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АЗПСМ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«Амбулаторія Загальної Практики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Сімейної Медицини»</a:t>
            </a:r>
          </a:p>
        </p:txBody>
      </p:sp>
      <p:sp>
        <p:nvSpPr>
          <p:cNvPr id="19" name="Прямокутник 18"/>
          <p:cNvSpPr/>
          <p:nvPr/>
        </p:nvSpPr>
        <p:spPr>
          <a:xfrm>
            <a:off x="5482428" y="5357523"/>
            <a:ext cx="44938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</a:t>
            </a:r>
            <a:r>
              <a:rPr lang="ru-RU" dirty="0" err="1"/>
              <a:t>Стужиця</a:t>
            </a:r>
            <a:r>
              <a:rPr lang="ru-RU" dirty="0"/>
              <a:t> 144</a:t>
            </a:r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dirty="0">
                <a:hlinkClick r:id="rId5"/>
              </a:rPr>
              <a:t>stvo23@ukr.net</a:t>
            </a:r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368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F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1FB50A-78B4-4696-34EC-FA9115B1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12090514-5BC6-CC35-CE89-5CBA82189A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0C5A0883-5BB7-B876-4249-42B40D99B7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6" name="Графіка 5">
            <a:extLst>
              <a:ext uri="{FF2B5EF4-FFF2-40B4-BE49-F238E27FC236}">
                <a16:creationId xmlns:a16="http://schemas.microsoft.com/office/drawing/2014/main" id="{AA18E6F9-C846-37AB-AD0B-7278877BD0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C7599F-7D5E-B4FB-C408-D7E228DE1681}"/>
              </a:ext>
            </a:extLst>
          </p:cNvPr>
          <p:cNvSpPr txBox="1"/>
          <p:nvPr/>
        </p:nvSpPr>
        <p:spPr>
          <a:xfrm>
            <a:off x="277402" y="133564"/>
            <a:ext cx="442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E2CFCF"/>
                </a:solidFill>
                <a:latin typeface="Georgia" panose="02040502050405020303" pitchFamily="18" charset="0"/>
              </a:rPr>
              <a:t>Охорона здоров’я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34E11A9B-CCF0-A6B5-2FF6-BE11D8EC0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2068" y="1279652"/>
            <a:ext cx="4755566" cy="109635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41116" y="1316849"/>
            <a:ext cx="4649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Пункт швидкої допомоги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Село Ставне 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505261" y="2531233"/>
            <a:ext cx="28780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b="1"/>
              <a:t>Контакти: с. Ставне, 265.</a:t>
            </a:r>
          </a:p>
          <a:p>
            <a:r>
              <a:t>Виклики приймає диспетчер за номером 103, після чого бригада екстреної медичної допомоги виїжджає на виклик.</a:t>
            </a:r>
          </a:p>
          <a:p>
            <a:endParaRPr lang="uk-UA" dirty="0"/>
          </a:p>
        </p:txBody>
      </p:sp>
      <p:sp>
        <p:nvSpPr>
          <p:cNvPr id="19" name="Прямокутник 18"/>
          <p:cNvSpPr/>
          <p:nvPr/>
        </p:nvSpPr>
        <p:spPr>
          <a:xfrm>
            <a:off x="5482428" y="5357523"/>
            <a:ext cx="4493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A85EBC-302A-4A8C-9CAB-FC9B4B949979}"/>
              </a:ext>
            </a:extLst>
          </p:cNvPr>
          <p:cNvSpPr txBox="1"/>
          <p:nvPr/>
        </p:nvSpPr>
        <p:spPr>
          <a:xfrm>
            <a:off x="4987634" y="3315950"/>
            <a:ext cx="47555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u="none">
                <a:latin typeface="Google Sans"/>
              </a:rPr>
              <a:t>Екстрена медична допомога надається для порятунку життя та здоров’я людей у критичних і невідкладних станах.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983420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B5A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9966A-9BEC-FE50-1124-58104B03D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884972D8-74E4-6DD0-D746-FA2605850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3E3AF7BF-21B0-6F34-5248-06921FAA5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94011A06-388A-BDFA-1075-9254B37C7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549C66-60B4-22DE-231A-3AA44357B3A9}"/>
              </a:ext>
            </a:extLst>
          </p:cNvPr>
          <p:cNvSpPr txBox="1"/>
          <p:nvPr/>
        </p:nvSpPr>
        <p:spPr>
          <a:xfrm>
            <a:off x="996807" y="38493"/>
            <a:ext cx="322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BBAB9D"/>
                </a:solidFill>
                <a:latin typeface="Georgia" panose="02040502050405020303" pitchFamily="18" charset="0"/>
              </a:rPr>
              <a:t>Освіта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41C89725-D806-2B53-1295-483DAFFB9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5522" y="2338079"/>
            <a:ext cx="4142143" cy="1255628"/>
          </a:xfrm>
          <a:prstGeom prst="rect">
            <a:avLst/>
          </a:prstGeom>
        </p:spPr>
      </p:pic>
      <p:pic>
        <p:nvPicPr>
          <p:cNvPr id="13" name="Графіка 12">
            <a:extLst>
              <a:ext uri="{FF2B5EF4-FFF2-40B4-BE49-F238E27FC236}">
                <a16:creationId xmlns:a16="http://schemas.microsoft.com/office/drawing/2014/main" id="{66DA0B52-9FBB-4DE0-A46A-8B65E7D384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7262" y="55876"/>
            <a:ext cx="4142143" cy="128158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849575" y="96505"/>
            <a:ext cx="40398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Волосянківський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ЗЗСО </a:t>
            </a:r>
          </a:p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 Ужгородського району Закарпатської області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Ужоцька початкова школа 1–4 класи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23680" y="1454786"/>
            <a:ext cx="470535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Безпечний і доброзичливий простір, у якому кожен учень може навчатися, розвиватися, спілкуватися та бути почутим. Підтримка враховує індивідуальні потреби, можливості та інтереси дитини, сприяє її ментальному здоров’ю, емоційному добробуту, впевненості в собі та успішній адаптації до шкільного середовища. Учні можуть отримати психологічну підтримку, індивідуальні консультації, брати участь у заняттях і тренінгах з ментального здоров’я. Заклади освіти підпорядковуються відділу освіти, сім’ї, молоді та спорту, культури й туризму.</a:t>
            </a:r>
          </a:p>
          <a:p>
            <a:r>
              <a:rPr lang="uk-UA" b="1" dirty="0"/>
              <a:t>ТЕЛ:0950873037</a:t>
            </a:r>
          </a:p>
          <a:p>
            <a:r>
              <a:rPr lang="en-US" b="1" dirty="0"/>
              <a:t>Email</a:t>
            </a:r>
            <a:r>
              <a:rPr lang="uk-UA" b="1" dirty="0"/>
              <a:t>:</a:t>
            </a:r>
            <a:r>
              <a:rPr lang="en-US" b="0" i="0" dirty="0">
                <a:solidFill>
                  <a:srgbClr val="9BA1A9"/>
                </a:solidFill>
                <a:effectLst/>
                <a:latin typeface="Inter"/>
              </a:rPr>
              <a:t> </a:t>
            </a:r>
            <a:r>
              <a:rPr lang="en-US" b="1" i="0" dirty="0">
                <a:effectLst/>
              </a:rPr>
              <a:t>osvitastavne@ukr.net</a:t>
            </a:r>
            <a:endParaRPr lang="uk-UA" b="1" dirty="0"/>
          </a:p>
          <a:p>
            <a:r>
              <a:t>У громаді є два опорні заклади ЗЗСО I–III ступенів, три гімназії (1–9 класи) та три початкові школи (1–4 класи).</a:t>
            </a:r>
          </a:p>
          <a:p>
            <a:r>
              <a:rPr lang="uk-UA" dirty="0"/>
              <a:t>( 1–4 класи).</a:t>
            </a:r>
          </a:p>
        </p:txBody>
      </p:sp>
      <p:pic>
        <p:nvPicPr>
          <p:cNvPr id="14" name="Графіка 11">
            <a:extLst>
              <a:ext uri="{FF2B5EF4-FFF2-40B4-BE49-F238E27FC236}">
                <a16:creationId xmlns:a16="http://schemas.microsoft.com/office/drawing/2014/main" id="{41C89725-D806-2B53-1295-483DAFFB9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7262" y="4525778"/>
            <a:ext cx="4098664" cy="1340221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5342631" y="1385252"/>
            <a:ext cx="471576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/>
              <a:t>Контакти: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с. Волосянка,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</a:rPr>
              <a:t>вул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. Центральна, </a:t>
            </a:r>
          </a:p>
          <a:p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</a:rPr>
              <a:t>Тел. </a:t>
            </a:r>
            <a:r>
              <a:rPr lang="uk-UA" sz="1600" dirty="0">
                <a:solidFill>
                  <a:srgbClr val="000000"/>
                </a:solidFill>
                <a:latin typeface="Arial" panose="020B0604020202020204" pitchFamily="34" charset="0"/>
              </a:rPr>
              <a:t>+380956834081, психолог: 0501586635</a:t>
            </a:r>
            <a:endParaRPr lang="ru-RU" sz="1600" dirty="0"/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b="1" i="0" dirty="0">
                <a:effectLst/>
              </a:rPr>
              <a:t>volosschool1@gmail.com</a:t>
            </a:r>
            <a:endParaRPr lang="uk-UA" b="1" dirty="0"/>
          </a:p>
        </p:txBody>
      </p:sp>
      <p:sp>
        <p:nvSpPr>
          <p:cNvPr id="10" name="Прямокутник 9"/>
          <p:cNvSpPr/>
          <p:nvPr/>
        </p:nvSpPr>
        <p:spPr>
          <a:xfrm>
            <a:off x="5961632" y="2324484"/>
            <a:ext cx="3815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Ставненський ЗЗСО</a:t>
            </a:r>
            <a:endParaRPr lang="uk-UA" b="1" i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 Ужгородського району Закарпатської області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Прямокутник 15"/>
          <p:cNvSpPr/>
          <p:nvPr/>
        </p:nvSpPr>
        <p:spPr>
          <a:xfrm>
            <a:off x="5349746" y="3602448"/>
            <a:ext cx="5105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с. Ставне,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вул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 Центральна,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Тел. 0660535346; психолог: 0991795097</a:t>
            </a:r>
          </a:p>
          <a:p>
            <a:r>
              <a:rPr lang="uk-UA" b="1" i="0" dirty="0">
                <a:effectLst/>
              </a:rPr>
              <a:t> </a:t>
            </a:r>
            <a:r>
              <a:rPr lang="en-US" b="1" dirty="0"/>
              <a:t>Email</a:t>
            </a:r>
            <a:r>
              <a:rPr lang="uk-UA" b="1" dirty="0"/>
              <a:t>:</a:t>
            </a:r>
            <a:r>
              <a:rPr lang="uk-UA" b="1" i="0" dirty="0">
                <a:effectLst/>
              </a:rPr>
              <a:t> </a:t>
            </a:r>
            <a:r>
              <a:rPr lang="en-US" b="1" i="0" dirty="0">
                <a:effectLst/>
              </a:rPr>
              <a:t>zosstavne@ukr.net</a:t>
            </a:r>
            <a:endParaRPr lang="uk-UA" b="1" dirty="0"/>
          </a:p>
        </p:txBody>
      </p:sp>
      <p:sp>
        <p:nvSpPr>
          <p:cNvPr id="18" name="Прямокутник 17"/>
          <p:cNvSpPr/>
          <p:nvPr/>
        </p:nvSpPr>
        <p:spPr>
          <a:xfrm>
            <a:off x="5349746" y="5878604"/>
            <a:ext cx="4517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Тихий, </a:t>
            </a:r>
            <a:r>
              <a:rPr lang="ru-RU" dirty="0" err="1"/>
              <a:t>вул</a:t>
            </a:r>
            <a:r>
              <a:rPr lang="ru-RU" dirty="0"/>
              <a:t>. </a:t>
            </a:r>
            <a:r>
              <a:rPr lang="ru-RU" dirty="0" err="1"/>
              <a:t>Володимира</a:t>
            </a:r>
            <a:r>
              <a:rPr lang="ru-RU" dirty="0"/>
              <a:t> </a:t>
            </a:r>
            <a:r>
              <a:rPr lang="ru-RU" dirty="0" err="1"/>
              <a:t>Гафіча</a:t>
            </a:r>
            <a:r>
              <a:rPr lang="ru-RU" dirty="0"/>
              <a:t> </a:t>
            </a:r>
            <a:endParaRPr lang="uk-UA" b="1" dirty="0"/>
          </a:p>
          <a:p>
            <a:r>
              <a:rPr lang="uk-UA" dirty="0" err="1"/>
              <a:t>Тел</a:t>
            </a:r>
            <a:r>
              <a:rPr lang="uk-UA" dirty="0"/>
              <a:t>. 0663055920 </a:t>
            </a:r>
            <a:endParaRPr lang="uk-UA" b="1" dirty="0"/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b="1" i="0" dirty="0">
                <a:effectLst/>
              </a:rPr>
              <a:t>tychiwskazoch@gmail.com</a:t>
            </a:r>
            <a:endParaRPr lang="uk-UA" b="1" dirty="0"/>
          </a:p>
        </p:txBody>
      </p:sp>
      <p:sp>
        <p:nvSpPr>
          <p:cNvPr id="19" name="Прямокутник 18"/>
          <p:cNvSpPr/>
          <p:nvPr/>
        </p:nvSpPr>
        <p:spPr>
          <a:xfrm>
            <a:off x="5910475" y="4534519"/>
            <a:ext cx="38157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Тишанська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гімназія (1–9 класи)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Філія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Волосянківського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ЗЗСО</a:t>
            </a:r>
            <a:endParaRPr lang="uk-UA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513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B5A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9966A-9BEC-FE50-1124-58104B03D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884972D8-74E4-6DD0-D746-FA2605850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3E3AF7BF-21B0-6F34-5248-06921FAA5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94011A06-388A-BDFA-1075-9254B37C7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549C66-60B4-22DE-231A-3AA44357B3A9}"/>
              </a:ext>
            </a:extLst>
          </p:cNvPr>
          <p:cNvSpPr txBox="1"/>
          <p:nvPr/>
        </p:nvSpPr>
        <p:spPr>
          <a:xfrm>
            <a:off x="996807" y="38493"/>
            <a:ext cx="322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BBAB9D"/>
                </a:solidFill>
                <a:latin typeface="Georgia" panose="02040502050405020303" pitchFamily="18" charset="0"/>
              </a:rPr>
              <a:t>Освіта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41C89725-D806-2B53-1295-483DAFFB9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8829" y="305622"/>
            <a:ext cx="4852986" cy="1633716"/>
          </a:xfrm>
          <a:prstGeom prst="rect">
            <a:avLst/>
          </a:prstGeom>
        </p:spPr>
      </p:pic>
      <p:pic>
        <p:nvPicPr>
          <p:cNvPr id="13" name="Графіка 12">
            <a:extLst>
              <a:ext uri="{FF2B5EF4-FFF2-40B4-BE49-F238E27FC236}">
                <a16:creationId xmlns:a16="http://schemas.microsoft.com/office/drawing/2014/main" id="{66DA0B52-9FBB-4DE0-A46A-8B65E7D384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989" y="1283876"/>
            <a:ext cx="4142143" cy="1281589"/>
          </a:xfrm>
          <a:prstGeom prst="rect">
            <a:avLst/>
          </a:prstGeom>
        </p:spPr>
      </p:pic>
      <p:sp>
        <p:nvSpPr>
          <p:cNvPr id="20" name="Прямокутник 19"/>
          <p:cNvSpPr/>
          <p:nvPr/>
        </p:nvSpPr>
        <p:spPr>
          <a:xfrm>
            <a:off x="6108104" y="683711"/>
            <a:ext cx="384367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Стужицька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гімназія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Ужгородського району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Закарпатської області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uk-UA" b="1" i="1" dirty="0" err="1">
                <a:solidFill>
                  <a:schemeClr val="bg1"/>
                </a:solidFill>
              </a:rPr>
              <a:t>Стужицька</a:t>
            </a:r>
            <a:r>
              <a:rPr lang="uk-UA" b="1" i="1" dirty="0">
                <a:solidFill>
                  <a:schemeClr val="bg1"/>
                </a:solidFill>
              </a:rPr>
              <a:t> початкова школа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(1–4 класи)</a:t>
            </a: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187585" y="1283876"/>
            <a:ext cx="45529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Жорнавська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гімназія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 Ужгородського району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Закарпатської області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uk-UA" b="1" i="1" dirty="0" err="1">
                <a:solidFill>
                  <a:schemeClr val="bg1"/>
                </a:solidFill>
              </a:rPr>
              <a:t>Загорбська</a:t>
            </a:r>
            <a:r>
              <a:rPr lang="uk-UA" b="1" i="1" dirty="0">
                <a:solidFill>
                  <a:schemeClr val="bg1"/>
                </a:solidFill>
              </a:rPr>
              <a:t> початкова школа (1–4 класи)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582257" y="2661447"/>
            <a:ext cx="44843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Жорнава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Тел. 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0954963088</a:t>
            </a:r>
            <a:r>
              <a:rPr lang="uk-UA" dirty="0"/>
              <a:t> 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dirty="0"/>
              <a:t> </a:t>
            </a:r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dirty="0"/>
              <a:t> zhornavska_zosh@ukr.net</a:t>
            </a:r>
            <a:endParaRPr lang="uk-UA" dirty="0"/>
          </a:p>
        </p:txBody>
      </p:sp>
      <p:sp>
        <p:nvSpPr>
          <p:cNvPr id="23" name="Прямокутник 22"/>
          <p:cNvSpPr/>
          <p:nvPr/>
        </p:nvSpPr>
        <p:spPr>
          <a:xfrm>
            <a:off x="6226927" y="2309143"/>
            <a:ext cx="339657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b="1" dirty="0"/>
          </a:p>
          <a:p>
            <a:r>
              <a:rPr lang="uk-UA" b="1" dirty="0"/>
              <a:t>Контакти: 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с. </a:t>
            </a:r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Стужиця</a:t>
            </a:r>
            <a:endParaRPr lang="uk-UA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Тел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. 0968507144</a:t>
            </a:r>
            <a:r>
              <a:rPr lang="uk-UA" dirty="0"/>
              <a:t> </a:t>
            </a:r>
            <a:endParaRPr lang="uk-UA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b="1" dirty="0"/>
              <a:t>stuzh.himnazi@gmail.com</a:t>
            </a:r>
            <a:r>
              <a:rPr lang="en-US" dirty="0"/>
              <a:t> </a:t>
            </a:r>
            <a:endParaRPr lang="uk-UA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1146103" y="3762307"/>
            <a:ext cx="87110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Безпечний і доброзичливий простір, у якому кожен учень може навчатися, розвиватися, спілкуватися та бути почутим. Підтримка враховує індивідуальні потреби й можливості дитини та спрямована на її ментальне здоров’я, емоційний добробут і успішне навчання.</a:t>
            </a:r>
          </a:p>
          <a:p>
            <a:r>
              <a:t>Щомісяця Центр життєстійкості залучає фахівців до роботи з дітьми: проводяться дитячі клуби та заняття з арттерапії.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9215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B5A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9966A-9BEC-FE50-1124-58104B03D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884972D8-74E4-6DD0-D746-FA2605850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3E3AF7BF-21B0-6F34-5248-06921FAA5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94011A06-388A-BDFA-1075-9254B37C7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549C66-60B4-22DE-231A-3AA44357B3A9}"/>
              </a:ext>
            </a:extLst>
          </p:cNvPr>
          <p:cNvSpPr txBox="1"/>
          <p:nvPr/>
        </p:nvSpPr>
        <p:spPr>
          <a:xfrm>
            <a:off x="996807" y="38493"/>
            <a:ext cx="322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BBAB9D"/>
                </a:solidFill>
                <a:latin typeface="Georgia" panose="02040502050405020303" pitchFamily="18" charset="0"/>
              </a:rPr>
              <a:t>Освіта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41C89725-D806-2B53-1295-483DAFFB9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9633" y="38646"/>
            <a:ext cx="4142143" cy="1255628"/>
          </a:xfrm>
          <a:prstGeom prst="rect">
            <a:avLst/>
          </a:prstGeom>
        </p:spPr>
      </p:pic>
      <p:pic>
        <p:nvPicPr>
          <p:cNvPr id="13" name="Графіка 12">
            <a:extLst>
              <a:ext uri="{FF2B5EF4-FFF2-40B4-BE49-F238E27FC236}">
                <a16:creationId xmlns:a16="http://schemas.microsoft.com/office/drawing/2014/main" id="{66DA0B52-9FBB-4DE0-A46A-8B65E7D384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7257" y="2268518"/>
            <a:ext cx="4142143" cy="1281589"/>
          </a:xfrm>
          <a:prstGeom prst="rect">
            <a:avLst/>
          </a:prstGeom>
        </p:spPr>
      </p:pic>
      <p:sp>
        <p:nvSpPr>
          <p:cNvPr id="23" name="Прямокутник 22"/>
          <p:cNvSpPr/>
          <p:nvPr/>
        </p:nvSpPr>
        <p:spPr>
          <a:xfrm>
            <a:off x="5679861" y="3545614"/>
            <a:ext cx="42147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Луг </a:t>
            </a:r>
            <a:r>
              <a:rPr lang="ru-RU" dirty="0" err="1"/>
              <a:t>вул</a:t>
            </a:r>
            <a:r>
              <a:rPr lang="ru-RU" dirty="0"/>
              <a:t>. Романа </a:t>
            </a:r>
            <a:r>
              <a:rPr lang="ru-RU" dirty="0" err="1"/>
              <a:t>Русника</a:t>
            </a:r>
            <a:endParaRPr lang="uk-UA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Тел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. 0502049220</a:t>
            </a:r>
          </a:p>
          <a:p>
            <a:r>
              <a:rPr b="1"/>
              <a:t>Усі записи — за вказаним номером телефону</a:t>
            </a:r>
            <a:endParaRPr lang="uk-UA" dirty="0"/>
          </a:p>
        </p:txBody>
      </p:sp>
      <p:pic>
        <p:nvPicPr>
          <p:cNvPr id="14" name="Графіка 12">
            <a:extLst>
              <a:ext uri="{FF2B5EF4-FFF2-40B4-BE49-F238E27FC236}">
                <a16:creationId xmlns:a16="http://schemas.microsoft.com/office/drawing/2014/main" id="{66DA0B52-9FBB-4DE0-A46A-8B65E7D384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7257" y="4528164"/>
            <a:ext cx="4142143" cy="128158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969651" y="189829"/>
            <a:ext cx="38221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Волосянківський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заклад дошкільної освіти (садок)</a:t>
            </a:r>
          </a:p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5998901" y="2309147"/>
            <a:ext cx="39528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Лугівський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заклад дошкільної освіти (садок)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5931890" y="4707293"/>
            <a:ext cx="39528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Ставненський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заклад дошкільної освіти (садок)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5679861" y="1311965"/>
            <a:ext cx="4413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Волосянка </a:t>
            </a:r>
            <a:endParaRPr lang="uk-UA" b="1" dirty="0"/>
          </a:p>
          <a:p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Тел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. 0956880022</a:t>
            </a:r>
            <a:r>
              <a:rPr lang="uk-UA" dirty="0"/>
              <a:t> </a:t>
            </a:r>
            <a:endParaRPr lang="uk-UA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b="1">
                <a:solidFill>
                  <a:srgbClr val="000000"/>
                </a:solidFill>
                <a:latin typeface="Arial"/>
              </a:rPr>
              <a:t>Усі записи — за вказаним номером телефону</a:t>
            </a:r>
            <a:endParaRPr lang="uk-UA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5853192" y="5809752"/>
            <a:ext cx="42442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Ставне</a:t>
            </a:r>
            <a:r>
              <a:rPr lang="uk-UA" b="1" dirty="0"/>
              <a:t> </a:t>
            </a:r>
          </a:p>
          <a:p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Тел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. 0660824630</a:t>
            </a:r>
            <a:endParaRPr lang="uk-UA" dirty="0"/>
          </a:p>
          <a:p>
            <a:r>
              <a:rPr b="1"/>
              <a:t>Усі записи — за вказаним номером телефону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544830" y="1773630"/>
            <a:ext cx="467487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Безпечний і турботливий простір, у якому кожна дитина може розвиватися, пізнавати світ, спілкуватися та поступово адаптуватися до садочка у власному темпі. Підтримка враховує індивідуальні потреби, можливості та особливості дитини.</a:t>
            </a:r>
          </a:p>
          <a:p>
            <a:r>
              <a:rPr lang="uk-UA" dirty="0"/>
              <a:t>Діти отримують психолого-педагогічну підтримку під час адаптації, у подоланні труднощів у поведінці та розвитку, а також підготовку до школи. Батьки, діти та педагоги взаємодіють і спільно створюють умови для емоційного добробуту, розвитку та успішної адаптації дитини.</a:t>
            </a:r>
          </a:p>
          <a:p>
            <a:r>
              <a:t>З міркувань безпеки під час повномасштабного вторгнення всі деталі та запис уточнюються за номером телефону, вказаним біля відповідного закладу.</a:t>
            </a:r>
          </a:p>
        </p:txBody>
      </p:sp>
    </p:spTree>
    <p:extLst>
      <p:ext uri="{BB962C8B-B14F-4D97-AF65-F5344CB8AC3E}">
        <p14:creationId xmlns:p14="http://schemas.microsoft.com/office/powerpoint/2010/main" val="3314913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B5A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9966A-9BEC-FE50-1124-58104B03D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884972D8-74E4-6DD0-D746-FA2605850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3E3AF7BF-21B0-6F34-5248-06921FAA5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94011A06-388A-BDFA-1075-9254B37C7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2197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549C66-60B4-22DE-231A-3AA44357B3A9}"/>
              </a:ext>
            </a:extLst>
          </p:cNvPr>
          <p:cNvSpPr txBox="1"/>
          <p:nvPr/>
        </p:nvSpPr>
        <p:spPr>
          <a:xfrm>
            <a:off x="996807" y="38493"/>
            <a:ext cx="3226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>
                <a:solidFill>
                  <a:srgbClr val="BBAB9D"/>
                </a:solidFill>
                <a:latin typeface="Georgia" panose="02040502050405020303" pitchFamily="18" charset="0"/>
              </a:rPr>
              <a:t>Освіта</a:t>
            </a:r>
          </a:p>
        </p:txBody>
      </p:sp>
      <p:pic>
        <p:nvPicPr>
          <p:cNvPr id="13" name="Графіка 12">
            <a:extLst>
              <a:ext uri="{FF2B5EF4-FFF2-40B4-BE49-F238E27FC236}">
                <a16:creationId xmlns:a16="http://schemas.microsoft.com/office/drawing/2014/main" id="{66DA0B52-9FBB-4DE0-A46A-8B65E7D384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801" y="1971424"/>
            <a:ext cx="4142143" cy="1281589"/>
          </a:xfrm>
          <a:prstGeom prst="rect">
            <a:avLst/>
          </a:prstGeom>
        </p:spPr>
      </p:pic>
      <p:sp>
        <p:nvSpPr>
          <p:cNvPr id="22" name="Прямокутник 21"/>
          <p:cNvSpPr/>
          <p:nvPr/>
        </p:nvSpPr>
        <p:spPr>
          <a:xfrm>
            <a:off x="582255" y="3733275"/>
            <a:ext cx="45155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</a:t>
            </a:r>
            <a:r>
              <a:rPr lang="ru-RU" dirty="0" err="1"/>
              <a:t>Жорнава</a:t>
            </a:r>
            <a:endParaRPr lang="uk-UA" b="1" dirty="0"/>
          </a:p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Тел. 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0509773166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b="1"/>
              <a:t>Усі деталі та запис — за вказаним номером телефону</a:t>
            </a:r>
          </a:p>
          <a:p>
            <a:endParaRPr lang="uk-UA" b="1" dirty="0"/>
          </a:p>
          <a:p>
            <a:r>
              <a:rPr lang="uk-UA" b="1" dirty="0" err="1"/>
              <a:t>Стужицький</a:t>
            </a:r>
            <a:r>
              <a:rPr lang="uk-UA" b="1" dirty="0"/>
              <a:t> заклад дошкільної освіти </a:t>
            </a:r>
          </a:p>
          <a:p>
            <a:r>
              <a:rPr lang="uk-UA" b="1" dirty="0"/>
              <a:t>(садок)</a:t>
            </a:r>
          </a:p>
          <a:p>
            <a:r>
              <a:rPr lang="uk-UA" b="1" dirty="0" err="1"/>
              <a:t>Ставненської</a:t>
            </a:r>
            <a:r>
              <a:rPr lang="uk-UA" b="1" dirty="0"/>
              <a:t> сільської ради</a:t>
            </a:r>
          </a:p>
          <a:p>
            <a:r>
              <a:rPr lang="uk-UA" dirty="0"/>
              <a:t>С. </a:t>
            </a:r>
            <a:r>
              <a:rPr lang="uk-UA" dirty="0" err="1"/>
              <a:t>Стужиця</a:t>
            </a:r>
            <a:endParaRPr lang="uk-UA" dirty="0"/>
          </a:p>
          <a:p>
            <a:r>
              <a:rPr lang="uk-UA" b="1" dirty="0" err="1"/>
              <a:t>Тел</a:t>
            </a:r>
            <a:r>
              <a:rPr lang="uk-UA" b="1" dirty="0"/>
              <a:t>: </a:t>
            </a:r>
            <a:r>
              <a:rPr lang="uk-UA" dirty="0"/>
              <a:t>0684939358</a:t>
            </a:r>
          </a:p>
          <a:p>
            <a:r>
              <a:rPr lang="en-US" dirty="0"/>
              <a:t> </a:t>
            </a:r>
            <a:endParaRPr lang="uk-UA" dirty="0"/>
          </a:p>
        </p:txBody>
      </p:sp>
      <p:sp>
        <p:nvSpPr>
          <p:cNvPr id="2" name="Прямокутник 1"/>
          <p:cNvSpPr/>
          <p:nvPr/>
        </p:nvSpPr>
        <p:spPr>
          <a:xfrm>
            <a:off x="826434" y="2059830"/>
            <a:ext cx="39528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Жорнавський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заклад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дошкільної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освіти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(садок)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сільської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ради </a:t>
            </a:r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3E5D57-78E3-4A8B-9625-5831C334356B}"/>
              </a:ext>
            </a:extLst>
          </p:cNvPr>
          <p:cNvSpPr txBox="1"/>
          <p:nvPr/>
        </p:nvSpPr>
        <p:spPr>
          <a:xfrm>
            <a:off x="5097780" y="1625382"/>
            <a:ext cx="475936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Безпечний і турботливий простір, у якому кожна дитина може розвиватися, пізнавати світ, спілкуватися та поступово адаптуватися до садочка у власному темпі. Підтримка враховує індивідуальні потреби, можливості та особливості дитини.</a:t>
            </a:r>
          </a:p>
          <a:p>
            <a:r>
              <a:rPr lang="uk-UA" dirty="0"/>
              <a:t>Діти отримують психолого-педагогічну підтримку під час адаптації, у подоланні труднощів у поведінці та розвитку, а також підготовку до школи. Батьки, діти та педагоги взаємодіють і спільно створюють умови для емоційного добробуту, розвитку та успішної адаптації дитини.</a:t>
            </a:r>
          </a:p>
          <a:p>
            <a:r>
              <a:t>З міркувань безпеки під час повномасштабного вторгнення всі деталі та запис уточнюються за номером телефону, вказаним біля відповідного закладу.</a:t>
            </a:r>
          </a:p>
        </p:txBody>
      </p:sp>
    </p:spTree>
    <p:extLst>
      <p:ext uri="{BB962C8B-B14F-4D97-AF65-F5344CB8AC3E}">
        <p14:creationId xmlns:p14="http://schemas.microsoft.com/office/powerpoint/2010/main" val="2015297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AB9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390D6C-16D5-8208-3C57-ABCDAFD01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AE665E52-B209-E4CD-402C-89095E61DC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5C0AF147-C66E-55EF-D000-C945D0721D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3EA409D6-0D73-94DC-B315-531BAC4553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9CE173-A77F-EA59-1AFD-7912A62D7053}"/>
              </a:ext>
            </a:extLst>
          </p:cNvPr>
          <p:cNvSpPr txBox="1"/>
          <p:nvPr/>
        </p:nvSpPr>
        <p:spPr>
          <a:xfrm>
            <a:off x="200347" y="164812"/>
            <a:ext cx="4819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BBAB9D"/>
                </a:solidFill>
                <a:latin typeface="Georgia" panose="02040502050405020303" pitchFamily="18" charset="0"/>
              </a:rPr>
              <a:t>Ветеранська політика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9078979B-8360-B7EB-0420-DFB7EFFF2A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588" y="2028657"/>
            <a:ext cx="4213956" cy="1252905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763290" y="2028657"/>
            <a:ext cx="3693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Фахівець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із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супроводу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ветеранів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та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демобілізованих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осіб</a:t>
            </a:r>
            <a:endParaRPr lang="uk-UA" b="1" i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Ставненської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сільської ради</a:t>
            </a:r>
            <a:endParaRPr lang="ru-RU" b="1" i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316386" y="1737359"/>
            <a:ext cx="454075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Підтримка ветеранів та їхніх родин на шляху повернення до цивільного життя.</a:t>
            </a:r>
          </a:p>
          <a:p>
            <a:r>
              <a:rPr lang="uk-UA" dirty="0"/>
              <a:t>До фахівця можуть звернутися ветерани, демобілізовані військовослужбовці та члени їхніх родин, а також сім’ї загиблих, зниклих безвісти чи полонених Захисників і Захисниць України.</a:t>
            </a:r>
          </a:p>
          <a:p>
            <a:r>
              <a:rPr lang="uk-UA" dirty="0"/>
              <a:t>Фахівець допомагає визначити потреби людини, розібратися у складних ситуаціях та отримати необхідну підтримку: щодо документів, статусів, пільг і соціальних послуг, а також за потреби скеровує до інших фахівців.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1103652" y="3706600"/>
            <a:ext cx="36658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с. Ставне</a:t>
            </a:r>
          </a:p>
          <a:p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</a:rPr>
              <a:t>вул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</a:rPr>
              <a:t>. Центральна,382</a:t>
            </a:r>
          </a:p>
          <a:p>
            <a:r>
              <a:rPr lang="uk-UA" dirty="0" err="1"/>
              <a:t>Тел</a:t>
            </a:r>
            <a:r>
              <a:rPr lang="uk-UA" dirty="0"/>
              <a:t>. +380509810290 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2873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6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5C347-02EB-1902-CE2F-3CDED8BAC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343FC27D-4146-C69F-5B09-AB256A75C9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817A14D2-12E5-BE5A-D77C-915EE1BE8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E14D8329-DB0E-B9D4-C1A1-0602BADF5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031E13-F83E-06F2-4436-A58067FBED9E}"/>
              </a:ext>
            </a:extLst>
          </p:cNvPr>
          <p:cNvSpPr txBox="1"/>
          <p:nvPr/>
        </p:nvSpPr>
        <p:spPr>
          <a:xfrm>
            <a:off x="256854" y="215757"/>
            <a:ext cx="458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E5C6B1"/>
                </a:solidFill>
                <a:latin typeface="Georgia" panose="02040502050405020303" pitchFamily="18" charset="0"/>
              </a:rPr>
              <a:t>Культура, мистецтво, релігія</a:t>
            </a:r>
          </a:p>
        </p:txBody>
      </p:sp>
      <p:pic>
        <p:nvPicPr>
          <p:cNvPr id="10" name="Графіка 9">
            <a:extLst>
              <a:ext uri="{FF2B5EF4-FFF2-40B4-BE49-F238E27FC236}">
                <a16:creationId xmlns:a16="http://schemas.microsoft.com/office/drawing/2014/main" id="{C5AC42D3-3259-135A-B162-A96BE47F6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6854" y="1124597"/>
            <a:ext cx="4830466" cy="1346680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267316" y="1336272"/>
            <a:ext cx="4952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i="1">
                <a:solidFill>
                  <a:schemeClr val="bg1"/>
                </a:solidFill>
                <a:latin typeface="Arial"/>
              </a:rPr>
              <a:t>Комунальний заклад «Центр культури, дозвілля та спорту» Ставненської сільської ради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74992" y="2562794"/>
            <a:ext cx="47370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Простір для змістовного дозвілля, спілкування, творчості, активного відпочинку та участі в житті громади, відкритий для мешканців різного віку та соціальних категорій.</a:t>
            </a:r>
          </a:p>
          <a:p>
            <a:r>
              <a:rPr lang="uk-UA" dirty="0"/>
              <a:t>Тут можна цікаво провести вільний час, долучитися до творчих, культурних, спортивних, святкових і громадських заходів, знайти однодумців та нові можливості для спілкування.</a:t>
            </a:r>
          </a:p>
          <a:p>
            <a:endParaRPr lang="uk-UA" dirty="0"/>
          </a:p>
          <a:p>
            <a:r>
              <a:rPr lang="uk-UA" b="1" dirty="0"/>
              <a:t>Контакти: </a:t>
            </a:r>
            <a:r>
              <a:rPr lang="ru-RU" dirty="0"/>
              <a:t>с. Ставне </a:t>
            </a:r>
            <a:r>
              <a:rPr lang="ru-RU" dirty="0" err="1"/>
              <a:t>вул</a:t>
            </a:r>
            <a:r>
              <a:rPr lang="ru-RU" dirty="0"/>
              <a:t>. Центральна, 293 «а»</a:t>
            </a:r>
          </a:p>
          <a:p>
            <a:r>
              <a:rPr lang="ru-RU" dirty="0"/>
              <a:t>Тел. </a:t>
            </a:r>
            <a:r>
              <a:rPr lang="uk-UA" dirty="0"/>
              <a:t>+380660376521</a:t>
            </a:r>
          </a:p>
          <a:p>
            <a:r>
              <a:rPr lang="en-US" b="1" dirty="0"/>
              <a:t>Email</a:t>
            </a:r>
            <a:r>
              <a:rPr lang="uk-UA" b="1" dirty="0"/>
              <a:t>:</a:t>
            </a:r>
            <a:r>
              <a:rPr lang="en-US" b="1" i="0" dirty="0">
                <a:effectLst/>
                <a:latin typeface="Inter"/>
              </a:rPr>
              <a:t>kultyraotg293@ukr.net</a:t>
            </a:r>
            <a:r>
              <a:rPr lang="uk-UA" b="1" dirty="0"/>
              <a:t> </a:t>
            </a:r>
          </a:p>
          <a:p>
            <a:r>
              <a:rPr lang="uk-UA" b="1" dirty="0"/>
              <a:t>            </a:t>
            </a:r>
            <a:r>
              <a:rPr lang="en-US" b="1" i="0" dirty="0">
                <a:effectLst/>
                <a:latin typeface="Google Sans"/>
              </a:rPr>
              <a:t>korinmarina44@gmail.com</a:t>
            </a:r>
            <a:endParaRPr lang="uk-UA" b="1" dirty="0"/>
          </a:p>
          <a:p>
            <a:endParaRPr lang="uk-UA" dirty="0"/>
          </a:p>
        </p:txBody>
      </p:sp>
      <p:sp>
        <p:nvSpPr>
          <p:cNvPr id="14" name="Прямокутник 13"/>
          <p:cNvSpPr/>
          <p:nvPr/>
        </p:nvSpPr>
        <p:spPr>
          <a:xfrm>
            <a:off x="5355864" y="2471277"/>
            <a:ext cx="48244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До комунального закладу «Центр культури, дозвілля та спорту» Ставненської сільської ради належать 10 клубів, 2 будинки культури та 12 бібліотек. У кожному бібліотечному й клубному закладі працює по одній штатній одиниці. Оскільки гірська громада охоплює 12 сіл, кожне село має клубний і бібліотечний заклад. Заклади працюють щодня з 10:00 та мають доступ до мережі Інтернет.</a:t>
            </a:r>
          </a:p>
          <a:p>
            <a:r>
              <a:t>Для зв’язку вказані основний номер телефону та актуальні адреси електронної пошти.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64350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6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5C347-02EB-1902-CE2F-3CDED8BAC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343FC27D-4146-C69F-5B09-AB256A75C9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817A14D2-12E5-BE5A-D77C-915EE1BE8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E14D8329-DB0E-B9D4-C1A1-0602BADF5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031E13-F83E-06F2-4436-A58067FBED9E}"/>
              </a:ext>
            </a:extLst>
          </p:cNvPr>
          <p:cNvSpPr txBox="1"/>
          <p:nvPr/>
        </p:nvSpPr>
        <p:spPr>
          <a:xfrm>
            <a:off x="256854" y="215757"/>
            <a:ext cx="458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E5C6B1"/>
                </a:solidFill>
                <a:latin typeface="Georgia" panose="02040502050405020303" pitchFamily="18" charset="0"/>
              </a:rPr>
              <a:t>Культура, мистецтво, релігія</a:t>
            </a:r>
          </a:p>
        </p:txBody>
      </p:sp>
      <p:pic>
        <p:nvPicPr>
          <p:cNvPr id="10" name="Графіка 9">
            <a:extLst>
              <a:ext uri="{FF2B5EF4-FFF2-40B4-BE49-F238E27FC236}">
                <a16:creationId xmlns:a16="http://schemas.microsoft.com/office/drawing/2014/main" id="{C5AC42D3-3259-135A-B162-A96BE47F6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919" y="1753677"/>
            <a:ext cx="4111664" cy="1346680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1219701" y="2029188"/>
            <a:ext cx="28780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Великоберезнянська</a:t>
            </a:r>
            <a:r>
              <a:rPr lang="uk-UA" sz="2000" b="1" i="1" dirty="0">
                <a:solidFill>
                  <a:schemeClr val="bg1"/>
                </a:solidFill>
                <a:latin typeface="Arial" panose="020B0604020202020204" pitchFamily="34" charset="0"/>
              </a:rPr>
              <a:t> школа</a:t>
            </a:r>
          </a:p>
          <a:p>
            <a:pPr algn="ctr"/>
            <a:r>
              <a:rPr lang="uk-UA" sz="2000" b="1" i="1" dirty="0">
                <a:solidFill>
                  <a:schemeClr val="bg1"/>
                </a:solidFill>
                <a:latin typeface="Arial" panose="020B0604020202020204" pitchFamily="34" charset="0"/>
              </a:rPr>
              <a:t> мистецтв</a:t>
            </a:r>
            <a:r>
              <a:rPr lang="uk-UA" sz="2000" b="1" i="1" dirty="0">
                <a:solidFill>
                  <a:schemeClr val="bg1"/>
                </a:solidFill>
              </a:rPr>
              <a:t> ( філії знаходяться в </a:t>
            </a:r>
            <a:r>
              <a:rPr lang="uk-UA" sz="2000" b="1" i="1" dirty="0" err="1">
                <a:solidFill>
                  <a:schemeClr val="bg1"/>
                </a:solidFill>
              </a:rPr>
              <a:t>Ставненській</a:t>
            </a:r>
            <a:r>
              <a:rPr lang="uk-UA" sz="2000" b="1" i="1" dirty="0">
                <a:solidFill>
                  <a:schemeClr val="bg1"/>
                </a:solidFill>
              </a:rPr>
              <a:t> ТГ)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5041305" y="1470668"/>
            <a:ext cx="4815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Простір</a:t>
            </a:r>
            <a:r>
              <a:rPr lang="ru-RU" dirty="0"/>
              <a:t> для </a:t>
            </a:r>
            <a:r>
              <a:rPr lang="ru-RU" dirty="0" err="1"/>
              <a:t>творчого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та </a:t>
            </a:r>
            <a:r>
              <a:rPr lang="ru-RU" dirty="0" err="1"/>
              <a:t>молоді</a:t>
            </a:r>
            <a:r>
              <a:rPr lang="ru-RU" dirty="0"/>
              <a:t>, де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обрати </a:t>
            </a:r>
            <a:r>
              <a:rPr lang="ru-RU" dirty="0" err="1"/>
              <a:t>напрям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інтересів</a:t>
            </a:r>
            <a:r>
              <a:rPr lang="ru-RU" dirty="0"/>
              <a:t>, </a:t>
            </a:r>
            <a:r>
              <a:rPr lang="ru-RU" dirty="0" err="1"/>
              <a:t>здібностей</a:t>
            </a:r>
            <a:r>
              <a:rPr lang="ru-RU" dirty="0"/>
              <a:t> і </a:t>
            </a:r>
            <a:r>
              <a:rPr lang="ru-RU" dirty="0" err="1"/>
              <a:t>бажання</a:t>
            </a:r>
            <a:r>
              <a:rPr lang="ru-RU" dirty="0"/>
              <a:t> </a:t>
            </a:r>
            <a:r>
              <a:rPr lang="ru-RU" dirty="0" err="1"/>
              <a:t>розвиватися</a:t>
            </a:r>
            <a:r>
              <a:rPr lang="ru-RU" dirty="0"/>
              <a:t>. Тут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навчатися</a:t>
            </a:r>
            <a:r>
              <a:rPr lang="ru-RU" dirty="0"/>
              <a:t> </a:t>
            </a:r>
            <a:r>
              <a:rPr lang="ru-RU" dirty="0" err="1"/>
              <a:t>музики</a:t>
            </a:r>
            <a:r>
              <a:rPr lang="ru-RU" dirty="0"/>
              <a:t>, </a:t>
            </a:r>
            <a:r>
              <a:rPr lang="ru-RU" dirty="0" err="1"/>
              <a:t>образотворчого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мистецтва</a:t>
            </a:r>
            <a:r>
              <a:rPr lang="ru-RU" dirty="0"/>
              <a:t>, </a:t>
            </a:r>
            <a:r>
              <a:rPr lang="ru-RU" dirty="0" err="1"/>
              <a:t>здобувати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знання</a:t>
            </a:r>
            <a:r>
              <a:rPr lang="ru-RU" dirty="0"/>
              <a:t> й </a:t>
            </a:r>
            <a:r>
              <a:rPr lang="ru-RU" dirty="0" err="1"/>
              <a:t>навички</a:t>
            </a:r>
            <a:r>
              <a:rPr lang="ru-RU" dirty="0"/>
              <a:t>.</a:t>
            </a:r>
          </a:p>
          <a:p>
            <a:r>
              <a:rPr lang="ru-RU" dirty="0" err="1"/>
              <a:t>Дитина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молода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розвивати</a:t>
            </a:r>
            <a:r>
              <a:rPr lang="ru-RU" dirty="0"/>
              <a:t> </a:t>
            </a:r>
            <a:r>
              <a:rPr lang="ru-RU" dirty="0" err="1"/>
              <a:t>творчі</a:t>
            </a:r>
            <a:r>
              <a:rPr lang="ru-RU" dirty="0"/>
              <a:t> </a:t>
            </a:r>
            <a:r>
              <a:rPr lang="ru-RU" dirty="0" err="1"/>
              <a:t>здібності</a:t>
            </a:r>
            <a:r>
              <a:rPr lang="ru-RU" dirty="0"/>
              <a:t>, </a:t>
            </a:r>
            <a:r>
              <a:rPr lang="ru-RU" dirty="0" err="1"/>
              <a:t>відкривати</a:t>
            </a:r>
            <a:r>
              <a:rPr lang="ru-RU" dirty="0"/>
              <a:t> та </a:t>
            </a:r>
            <a:r>
              <a:rPr lang="ru-RU" dirty="0" err="1"/>
              <a:t>вдосконалювати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таланти</a:t>
            </a:r>
            <a:r>
              <a:rPr lang="ru-RU" dirty="0"/>
              <a:t>, </a:t>
            </a:r>
            <a:r>
              <a:rPr lang="ru-RU" dirty="0" err="1"/>
              <a:t>готуватися</a:t>
            </a:r>
            <a:r>
              <a:rPr lang="ru-RU" dirty="0"/>
              <a:t> до </a:t>
            </a:r>
            <a:r>
              <a:rPr lang="ru-RU" dirty="0" err="1"/>
              <a:t>виступів</a:t>
            </a:r>
            <a:r>
              <a:rPr lang="ru-RU" dirty="0"/>
              <a:t> і </a:t>
            </a:r>
            <a:r>
              <a:rPr lang="ru-RU" dirty="0" err="1"/>
              <a:t>конкурсів</a:t>
            </a:r>
            <a:r>
              <a:rPr lang="ru-RU" dirty="0"/>
              <a:t>, </a:t>
            </a:r>
            <a:r>
              <a:rPr lang="ru-RU" dirty="0" err="1"/>
              <a:t>брати</a:t>
            </a:r>
            <a:r>
              <a:rPr lang="ru-RU" dirty="0"/>
              <a:t> участь у концертах, </a:t>
            </a:r>
            <a:r>
              <a:rPr lang="ru-RU" dirty="0" err="1"/>
              <a:t>виставках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культурно-</a:t>
            </a:r>
            <a:r>
              <a:rPr lang="ru-RU" dirty="0" err="1"/>
              <a:t>мистецьких</a:t>
            </a:r>
            <a:r>
              <a:rPr lang="ru-RU" dirty="0"/>
              <a:t> заходах.</a:t>
            </a:r>
          </a:p>
          <a:p>
            <a:r>
              <a:t>Заняття проводяться на базі освітніх і культурних закладів громади відповідно до розкладу навчального процесу. Усі педагоги мають відповідну освіту, є комунікативними, медіаграмотними та застосовують індивідуальний підхід до учнів.</a:t>
            </a:r>
          </a:p>
          <a:p>
            <a:r>
              <a:t>Розклади роботи педагогів формуються щороку до 15 вересня.</a:t>
            </a:r>
            <a:endParaRPr lang="ru-RU" dirty="0"/>
          </a:p>
        </p:txBody>
      </p:sp>
      <p:sp>
        <p:nvSpPr>
          <p:cNvPr id="6" name="Прямокутник 5"/>
          <p:cNvSpPr/>
          <p:nvPr/>
        </p:nvSpPr>
        <p:spPr>
          <a:xfrm>
            <a:off x="602919" y="3555364"/>
            <a:ext cx="3994491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uk-UA" b="1" dirty="0"/>
          </a:p>
          <a:p>
            <a:endParaRPr lang="uk-UA" b="1" dirty="0"/>
          </a:p>
          <a:p>
            <a:endParaRPr lang="uk-UA" b="1" dirty="0"/>
          </a:p>
          <a:p>
            <a:endParaRPr lang="uk-UA" b="1" dirty="0"/>
          </a:p>
          <a:p>
            <a:r>
              <a:rPr lang="uk-UA" b="1" dirty="0"/>
              <a:t>Контакти: 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с. Великий Березний, вул.</a:t>
            </a:r>
          </a:p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Богдана Хмельницького</a:t>
            </a:r>
            <a:r>
              <a:rPr lang="uk-UA" dirty="0"/>
              <a:t> </a:t>
            </a:r>
          </a:p>
          <a:p>
            <a:r>
              <a:rPr lang="uk-UA" dirty="0"/>
              <a:t>Тел.0669732875</a:t>
            </a:r>
          </a:p>
          <a:p>
            <a:r>
              <a:rPr lang="en-US" b="1" dirty="0"/>
              <a:t>Email</a:t>
            </a:r>
            <a:r>
              <a:rPr lang="uk-UA" b="1" dirty="0"/>
              <a:t>: </a:t>
            </a:r>
            <a:r>
              <a:rPr lang="en-US" b="1" i="0" dirty="0">
                <a:solidFill>
                  <a:srgbClr val="222222"/>
                </a:solidFill>
                <a:effectLst/>
                <a:latin typeface="Google Sans"/>
              </a:rPr>
              <a:t>berez.skola.m@gmail.com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43314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6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E5C347-02EB-1902-CE2F-3CDED8BAC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343FC27D-4146-C69F-5B09-AB256A75C9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817A14D2-12E5-BE5A-D77C-915EE1BE8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E14D8329-DB0E-B9D4-C1A1-0602BADF5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031E13-F83E-06F2-4436-A58067FBED9E}"/>
              </a:ext>
            </a:extLst>
          </p:cNvPr>
          <p:cNvSpPr txBox="1"/>
          <p:nvPr/>
        </p:nvSpPr>
        <p:spPr>
          <a:xfrm>
            <a:off x="256854" y="215757"/>
            <a:ext cx="4582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rgbClr val="E5C6B1"/>
                </a:solidFill>
                <a:latin typeface="Georgia" panose="02040502050405020303" pitchFamily="18" charset="0"/>
              </a:rPr>
              <a:t>Культура, мистецтво, релігія</a:t>
            </a:r>
          </a:p>
        </p:txBody>
      </p:sp>
      <p:pic>
        <p:nvPicPr>
          <p:cNvPr id="10" name="Графіка 9">
            <a:extLst>
              <a:ext uri="{FF2B5EF4-FFF2-40B4-BE49-F238E27FC236}">
                <a16:creationId xmlns:a16="http://schemas.microsoft.com/office/drawing/2014/main" id="{C5AC42D3-3259-135A-B162-A96BE47F6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080336"/>
            <a:ext cx="4381927" cy="1346680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501806" y="2769498"/>
            <a:ext cx="93553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с. Верховина Бистра</a:t>
            </a:r>
          </a:p>
          <a:p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Тел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: 0958032647 с. Ставне 0950029465</a:t>
            </a:r>
          </a:p>
          <a:p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С. Волосянка </a:t>
            </a:r>
          </a:p>
          <a:p>
            <a:r>
              <a:rPr 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Тел</a:t>
            </a:r>
            <a:r>
              <a:rPr lang="uk-UA" dirty="0">
                <a:solidFill>
                  <a:srgbClr val="000000"/>
                </a:solidFill>
                <a:latin typeface="Arial" panose="020B0604020202020204" pitchFamily="34" charset="0"/>
              </a:rPr>
              <a:t>: 0993395946</a:t>
            </a:r>
          </a:p>
          <a:p>
            <a:endParaRPr lang="uk-UA" dirty="0"/>
          </a:p>
        </p:txBody>
      </p:sp>
      <p:sp>
        <p:nvSpPr>
          <p:cNvPr id="9" name="Прямокутник 8"/>
          <p:cNvSpPr/>
          <p:nvPr/>
        </p:nvSpPr>
        <p:spPr>
          <a:xfrm>
            <a:off x="606216" y="1165291"/>
            <a:ext cx="91169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1. Греко-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католицька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церква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( с. Верховина Бистра, с. Волосянка, с. Луг, с. Ставне, с.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Жорнава</a:t>
            </a:r>
            <a:endParaRPr lang="ru-RU" b="1" i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 2. </a:t>
            </a:r>
            <a:r>
              <a:rPr lang="ru-RU" b="1" i="1" dirty="0" err="1">
                <a:solidFill>
                  <a:schemeClr val="bg1"/>
                </a:solidFill>
              </a:rPr>
              <a:t>Представники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протестанських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течій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євангельської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віри</a:t>
            </a:r>
            <a:r>
              <a:rPr lang="ru-RU" b="1" i="1" dirty="0">
                <a:solidFill>
                  <a:schemeClr val="bg1"/>
                </a:solidFill>
              </a:rPr>
              <a:t> ( с. Волосянка, с. Ставне,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 с. </a:t>
            </a:r>
            <a:r>
              <a:rPr lang="ru-RU" b="1" i="1" dirty="0" err="1">
                <a:solidFill>
                  <a:schemeClr val="bg1"/>
                </a:solidFill>
              </a:rPr>
              <a:t>Жорнава</a:t>
            </a:r>
            <a:r>
              <a:rPr lang="ru-RU" b="1" i="1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3. </a:t>
            </a:r>
            <a:r>
              <a:rPr lang="ru-RU" b="1" i="1" dirty="0" err="1">
                <a:solidFill>
                  <a:schemeClr val="bg1"/>
                </a:solidFill>
              </a:rPr>
              <a:t>Українська</a:t>
            </a:r>
            <a:r>
              <a:rPr lang="ru-RU" b="1" i="1" dirty="0">
                <a:solidFill>
                  <a:schemeClr val="bg1"/>
                </a:solidFill>
              </a:rPr>
              <a:t> православна </a:t>
            </a:r>
            <a:r>
              <a:rPr lang="ru-RU" b="1" i="1" dirty="0" err="1">
                <a:solidFill>
                  <a:schemeClr val="bg1"/>
                </a:solidFill>
              </a:rPr>
              <a:t>церква</a:t>
            </a:r>
            <a:r>
              <a:rPr lang="ru-RU" b="1" i="1" dirty="0">
                <a:solidFill>
                  <a:schemeClr val="bg1"/>
                </a:solidFill>
              </a:rPr>
              <a:t> ( с. Волосянка, с. Тихий, с. Луг, с. </a:t>
            </a:r>
            <a:r>
              <a:rPr lang="ru-RU" b="1" i="1" dirty="0" err="1">
                <a:solidFill>
                  <a:schemeClr val="bg1"/>
                </a:solidFill>
              </a:rPr>
              <a:t>Лубня</a:t>
            </a:r>
            <a:r>
              <a:rPr lang="ru-RU" b="1" i="1" dirty="0">
                <a:solidFill>
                  <a:schemeClr val="bg1"/>
                </a:solidFill>
              </a:rPr>
              <a:t>, с. Ставне, с. </a:t>
            </a:r>
            <a:r>
              <a:rPr lang="ru-RU" b="1" i="1" dirty="0" err="1">
                <a:solidFill>
                  <a:schemeClr val="bg1"/>
                </a:solidFill>
              </a:rPr>
              <a:t>Жорнава</a:t>
            </a:r>
            <a:r>
              <a:rPr lang="ru-RU" b="1" i="1" dirty="0">
                <a:solidFill>
                  <a:schemeClr val="bg1"/>
                </a:solidFill>
              </a:rPr>
              <a:t>, с. </a:t>
            </a:r>
            <a:r>
              <a:rPr lang="ru-RU" b="1" i="1" dirty="0" err="1">
                <a:solidFill>
                  <a:schemeClr val="bg1"/>
                </a:solidFill>
              </a:rPr>
              <a:t>Загорб</a:t>
            </a:r>
            <a:r>
              <a:rPr lang="ru-RU" b="1" i="1" dirty="0">
                <a:solidFill>
                  <a:schemeClr val="bg1"/>
                </a:solidFill>
              </a:rPr>
              <a:t>, с. </a:t>
            </a:r>
            <a:r>
              <a:rPr lang="ru-RU" b="1" i="1" dirty="0" err="1">
                <a:solidFill>
                  <a:schemeClr val="bg1"/>
                </a:solidFill>
              </a:rPr>
              <a:t>Стужиця</a:t>
            </a:r>
            <a:r>
              <a:rPr lang="ru-RU" b="1" i="1" dirty="0">
                <a:solidFill>
                  <a:schemeClr val="bg1"/>
                </a:solidFill>
              </a:rPr>
              <a:t>, с. </a:t>
            </a:r>
            <a:r>
              <a:rPr lang="ru-RU" b="1" i="1" dirty="0" err="1">
                <a:solidFill>
                  <a:schemeClr val="bg1"/>
                </a:solidFill>
              </a:rPr>
              <a:t>Ужок</a:t>
            </a:r>
            <a:r>
              <a:rPr lang="ru-RU" b="1" i="1" dirty="0">
                <a:solidFill>
                  <a:schemeClr val="bg1"/>
                </a:solidFill>
              </a:rPr>
              <a:t>- </a:t>
            </a:r>
            <a:r>
              <a:rPr lang="ru-RU" b="1" i="1" dirty="0" err="1">
                <a:solidFill>
                  <a:schemeClr val="bg1"/>
                </a:solidFill>
              </a:rPr>
              <a:t>церква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спадок</a:t>
            </a:r>
            <a:r>
              <a:rPr lang="ru-RU" b="1" i="1" dirty="0">
                <a:solidFill>
                  <a:schemeClr val="bg1"/>
                </a:solidFill>
              </a:rPr>
              <a:t> ЮНЕСКО)</a:t>
            </a:r>
          </a:p>
          <a:p>
            <a:pPr algn="ctr"/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5632065" y="1272854"/>
            <a:ext cx="4225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457200" y="3758311"/>
            <a:ext cx="91169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 err="1"/>
              <a:t>Простір</a:t>
            </a:r>
            <a:r>
              <a:rPr lang="ru-RU" dirty="0"/>
              <a:t> </a:t>
            </a:r>
            <a:r>
              <a:rPr lang="ru-RU" dirty="0" err="1"/>
              <a:t>духовної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, </a:t>
            </a:r>
            <a:r>
              <a:rPr lang="ru-RU" dirty="0" err="1"/>
              <a:t>спілкування</a:t>
            </a:r>
            <a:r>
              <a:rPr lang="ru-RU" dirty="0"/>
              <a:t> та </a:t>
            </a:r>
            <a:r>
              <a:rPr lang="ru-RU" dirty="0" err="1"/>
              <a:t>взаємодопомоги</a:t>
            </a:r>
            <a:r>
              <a:rPr lang="ru-RU" dirty="0"/>
              <a:t>, де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знайти</a:t>
            </a:r>
            <a:r>
              <a:rPr lang="ru-RU" dirty="0"/>
              <a:t> </a:t>
            </a:r>
            <a:r>
              <a:rPr lang="ru-RU" dirty="0" err="1"/>
              <a:t>підтримку</a:t>
            </a:r>
            <a:r>
              <a:rPr lang="ru-RU" dirty="0"/>
              <a:t> в </a:t>
            </a:r>
            <a:r>
              <a:rPr lang="ru-RU" dirty="0" err="1"/>
              <a:t>складних</a:t>
            </a:r>
            <a:r>
              <a:rPr lang="ru-RU" dirty="0"/>
              <a:t> </a:t>
            </a:r>
            <a:r>
              <a:rPr lang="ru-RU" dirty="0" err="1"/>
              <a:t>життєвих</a:t>
            </a:r>
            <a:r>
              <a:rPr lang="ru-RU" dirty="0"/>
              <a:t> </a:t>
            </a:r>
            <a:r>
              <a:rPr lang="ru-RU" dirty="0" err="1"/>
              <a:t>обставинах</a:t>
            </a:r>
            <a:r>
              <a:rPr lang="ru-RU" dirty="0"/>
              <a:t>, </a:t>
            </a:r>
            <a:r>
              <a:rPr lang="ru-RU" dirty="0" err="1"/>
              <a:t>долучитися</a:t>
            </a:r>
            <a:r>
              <a:rPr lang="ru-RU" dirty="0"/>
              <a:t> до </a:t>
            </a:r>
            <a:r>
              <a:rPr lang="ru-RU" dirty="0" err="1"/>
              <a:t>спільноти</a:t>
            </a:r>
            <a:r>
              <a:rPr lang="ru-RU" dirty="0"/>
              <a:t> та </a:t>
            </a:r>
            <a:r>
              <a:rPr lang="ru-RU" dirty="0" err="1"/>
              <a:t>спільних</a:t>
            </a:r>
            <a:r>
              <a:rPr lang="ru-RU" dirty="0"/>
              <a:t> активностей.</a:t>
            </a:r>
          </a:p>
          <a:p>
            <a:r>
              <a:t>Проводяться літні табори для дітей, творчі та духовно-просвітницькі заходи, зібрання й активності для молоді, спрямовані на духовний розвиток і патріотичне виховання, а також акція на підтримку ЗСУ у представників євангельської віри — плетіння сіток.</a:t>
            </a:r>
          </a:p>
        </p:txBody>
      </p:sp>
    </p:spTree>
    <p:extLst>
      <p:ext uri="{BB962C8B-B14F-4D97-AF65-F5344CB8AC3E}">
        <p14:creationId xmlns:p14="http://schemas.microsoft.com/office/powerpoint/2010/main" val="3030960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BA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4B190-EF0D-186F-E980-F677A4044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BF164CE6-5BE0-FC86-81F6-81D50DB8C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9FD21D4D-DCA2-A409-B55B-84B8DD0CF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3CE7B593-D7F5-5ADE-5E51-0EFEA1B85C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C3A740-664B-100D-1DD8-4AC775CB1C5A}"/>
              </a:ext>
            </a:extLst>
          </p:cNvPr>
          <p:cNvSpPr txBox="1"/>
          <p:nvPr/>
        </p:nvSpPr>
        <p:spPr>
          <a:xfrm>
            <a:off x="293242" y="101889"/>
            <a:ext cx="4530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B9BAA2"/>
                </a:solidFill>
                <a:latin typeface="Georgia" panose="02040502050405020303" pitchFamily="18" charset="0"/>
              </a:rPr>
              <a:t>Молодь та спорт</a:t>
            </a:r>
          </a:p>
        </p:txBody>
      </p:sp>
      <p:pic>
        <p:nvPicPr>
          <p:cNvPr id="9" name="Графіка 8">
            <a:extLst>
              <a:ext uri="{FF2B5EF4-FFF2-40B4-BE49-F238E27FC236}">
                <a16:creationId xmlns:a16="http://schemas.microsoft.com/office/drawing/2014/main" id="{95C5707B-30B6-3B25-08CA-E6E5EAD0F2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7788" y="199850"/>
            <a:ext cx="3299743" cy="824019"/>
          </a:xfrm>
          <a:prstGeom prst="rect">
            <a:avLst/>
          </a:prstGeom>
        </p:spPr>
      </p:pic>
      <p:pic>
        <p:nvPicPr>
          <p:cNvPr id="10" name="Графіка 9">
            <a:extLst>
              <a:ext uri="{FF2B5EF4-FFF2-40B4-BE49-F238E27FC236}">
                <a16:creationId xmlns:a16="http://schemas.microsoft.com/office/drawing/2014/main" id="{24ACC5DE-182A-ADB0-CE14-4CFF3172C7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774" y="1025256"/>
            <a:ext cx="3013838" cy="790331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1051774" y="1090701"/>
            <a:ext cx="31662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Волейбольний гурток на базі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Ставненського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 ЗЗСО</a:t>
            </a:r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171322" y="1790584"/>
            <a:ext cx="50483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Простір для фізичного розвитку, активного дозвілля та формування впевненості в собі для дітей від 9 років відповідно до умов набору в секцію.</a:t>
            </a:r>
          </a:p>
          <a:p>
            <a:r>
              <a:rPr lang="uk-UA" dirty="0"/>
              <a:t>Тут можна регулярно тренуватися під керівництвом тренера, покращувати фізичну підготовку, розвивати силу, витривалість, координацію, дисципліну та самоконтроль. За бажанням учасники можуть готуватися до спортивних змагань.</a:t>
            </a:r>
          </a:p>
          <a:p>
            <a:endParaRPr lang="uk-UA" dirty="0"/>
          </a:p>
          <a:p>
            <a:endParaRPr lang="uk-UA" dirty="0"/>
          </a:p>
          <a:p>
            <a:r>
              <a:rPr lang="uk-UA" b="1" dirty="0"/>
              <a:t>Контакти: </a:t>
            </a:r>
            <a:r>
              <a:rPr lang="ru-RU" dirty="0"/>
              <a:t>с. Ставне, </a:t>
            </a:r>
            <a:r>
              <a:rPr lang="ru-RU" dirty="0" err="1"/>
              <a:t>вул</a:t>
            </a:r>
            <a:r>
              <a:rPr lang="ru-RU" dirty="0"/>
              <a:t>. Центральна, </a:t>
            </a:r>
          </a:p>
          <a:p>
            <a:r>
              <a:rPr lang="uk-UA" dirty="0" err="1"/>
              <a:t>Тел</a:t>
            </a:r>
            <a:r>
              <a:rPr lang="uk-UA" dirty="0"/>
              <a:t>. 0955964238</a:t>
            </a:r>
          </a:p>
        </p:txBody>
      </p:sp>
      <p:sp>
        <p:nvSpPr>
          <p:cNvPr id="17" name="Прямокутник 16"/>
          <p:cNvSpPr/>
          <p:nvPr/>
        </p:nvSpPr>
        <p:spPr>
          <a:xfrm>
            <a:off x="6297788" y="266682"/>
            <a:ext cx="32997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i="1">
                <a:solidFill>
                  <a:schemeClr val="bg1"/>
                </a:solidFill>
                <a:latin typeface="Arial"/>
              </a:rPr>
              <a:t>Провідний спеціаліст у галузі спорту та фізкультурно-масової роботи</a:t>
            </a:r>
            <a:endParaRPr lang="uk-UA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5577840" y="1090701"/>
            <a:ext cx="47396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r>
              <a:rPr lang="uk-UA" dirty="0"/>
              <a:t>                                  (футбол)</a:t>
            </a:r>
          </a:p>
          <a:p>
            <a:endParaRPr lang="uk-UA" dirty="0"/>
          </a:p>
          <a:p>
            <a:r>
              <a:rPr lang="uk-UA" dirty="0"/>
              <a:t>Під час тренувань учасники розвивають витривалість, швидкість, координацію, фізичну силу та навички командної взаємодії, навчаються підтримувати одне одного й працювати разом для досягнення спільної мети.</a:t>
            </a:r>
          </a:p>
          <a:p>
            <a:r>
              <a:rPr lang="uk-UA" dirty="0"/>
              <a:t>Заняття сприяють покращенню фізичного та емоційного самопочуття, розвитку впевненості в собі, новим знайомствам і змістовному дозвіллю, а також підтримують формування здорових і активних звичок.</a:t>
            </a:r>
          </a:p>
          <a:p>
            <a:endParaRPr lang="uk-UA" dirty="0"/>
          </a:p>
          <a:p>
            <a:r>
              <a:rPr lang="uk-UA" b="1" dirty="0"/>
              <a:t>Контакти: </a:t>
            </a:r>
            <a:r>
              <a:rPr lang="ru-RU" dirty="0"/>
              <a:t>с. Волосянка, </a:t>
            </a:r>
          </a:p>
          <a:p>
            <a:r>
              <a:rPr lang="ru-RU" dirty="0" err="1"/>
              <a:t>вул</a:t>
            </a:r>
            <a:r>
              <a:rPr lang="ru-RU" dirty="0"/>
              <a:t>. Центральна, 293 «а»</a:t>
            </a:r>
          </a:p>
          <a:p>
            <a:r>
              <a:rPr lang="ru-RU" dirty="0"/>
              <a:t>Тел. </a:t>
            </a:r>
            <a:r>
              <a:rPr lang="uk-UA" dirty="0"/>
              <a:t>0660376521</a:t>
            </a:r>
          </a:p>
          <a:p>
            <a:r>
              <a:rPr lang="uk-UA" dirty="0"/>
              <a:t>        0950827078</a:t>
            </a:r>
          </a:p>
        </p:txBody>
      </p:sp>
    </p:spTree>
    <p:extLst>
      <p:ext uri="{BB962C8B-B14F-4D97-AF65-F5344CB8AC3E}">
        <p14:creationId xmlns:p14="http://schemas.microsoft.com/office/powerpoint/2010/main" val="3273269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BAA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F4B190-EF0D-186F-E980-F677A4044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BF164CE6-5BE0-FC86-81F6-81D50DB8C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9FD21D4D-DCA2-A409-B55B-84B8DD0CFF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3CE7B593-D7F5-5ADE-5E51-0EFEA1B85C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C3A740-664B-100D-1DD8-4AC775CB1C5A}"/>
              </a:ext>
            </a:extLst>
          </p:cNvPr>
          <p:cNvSpPr txBox="1"/>
          <p:nvPr/>
        </p:nvSpPr>
        <p:spPr>
          <a:xfrm>
            <a:off x="293242" y="101889"/>
            <a:ext cx="4530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B9BAA2"/>
                </a:solidFill>
                <a:latin typeface="Georgia" panose="02040502050405020303" pitchFamily="18" charset="0"/>
              </a:rPr>
              <a:t>Молодь та спорт</a:t>
            </a:r>
          </a:p>
        </p:txBody>
      </p:sp>
      <p:pic>
        <p:nvPicPr>
          <p:cNvPr id="10" name="Графіка 9">
            <a:extLst>
              <a:ext uri="{FF2B5EF4-FFF2-40B4-BE49-F238E27FC236}">
                <a16:creationId xmlns:a16="http://schemas.microsoft.com/office/drawing/2014/main" id="{24ACC5DE-182A-ADB0-CE14-4CFF3172C7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705" y="1052517"/>
            <a:ext cx="3200186" cy="997220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513679" y="2159181"/>
            <a:ext cx="46641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Простір для активного дозвілля, фізичного розвитку та спілкування учнів 1–9 класів відповідно до умов набору до секції.</a:t>
            </a:r>
          </a:p>
          <a:p>
            <a:r>
              <a:rPr lang="uk-UA" dirty="0"/>
              <a:t>Під час занять можна покращувати фізичну підготовку, розвивати витривалість, швидкість, координацію та командні навички, а також навчатися взаємодії з іншими учасниками.</a:t>
            </a:r>
          </a:p>
          <a:p>
            <a:r>
              <a:rPr lang="uk-UA" dirty="0"/>
              <a:t>Спортивні тренування та молодіжні активності допомагають підтримувати фізичне й емоційне самопочуття, сприяють соціалізації, розвитку впевненості в собі та формуванню здорового способу життя.</a:t>
            </a:r>
          </a:p>
        </p:txBody>
      </p:sp>
      <p:sp>
        <p:nvSpPr>
          <p:cNvPr id="11" name="Прямокутник 10"/>
          <p:cNvSpPr/>
          <p:nvPr/>
        </p:nvSpPr>
        <p:spPr>
          <a:xfrm>
            <a:off x="5338901" y="1557126"/>
            <a:ext cx="48365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r>
              <a:t>Простір для активного дозвілля та фізичного розвитку хлопців і дівчат, а також дорослих жителів громади. Заняття допомагають покращувати витривалість, стійкість і фізичну підготовку.</a:t>
            </a:r>
          </a:p>
          <a:p>
            <a:r>
              <a:rPr lang="uk-UA" dirty="0"/>
              <a:t>Заняття сприяють розвитку дисципліни, відповідальності, лідерських якостей і впевненості у власних силах, допомагають підтримувати фізичне та емоційне благополуччя, активно проводити вільний час і спілкуватися з однолітками.</a:t>
            </a:r>
          </a:p>
          <a:p>
            <a:endParaRPr lang="uk-UA" dirty="0"/>
          </a:p>
        </p:txBody>
      </p:sp>
      <p:sp>
        <p:nvSpPr>
          <p:cNvPr id="12" name="Прямокутник 11"/>
          <p:cNvSpPr/>
          <p:nvPr/>
        </p:nvSpPr>
        <p:spPr>
          <a:xfrm>
            <a:off x="3294420" y="5852500"/>
            <a:ext cx="4462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/>
              <a:t>с. </a:t>
            </a:r>
            <a:r>
              <a:rPr lang="ru-RU" dirty="0" err="1"/>
              <a:t>Жорнава</a:t>
            </a:r>
            <a:r>
              <a:rPr lang="ru-RU" dirty="0"/>
              <a:t> , Ставне,</a:t>
            </a:r>
          </a:p>
          <a:p>
            <a:r>
              <a:rPr lang="ru-RU" dirty="0"/>
              <a:t>Тел. </a:t>
            </a:r>
            <a:r>
              <a:rPr lang="uk-UA" dirty="0"/>
              <a:t>0954963088 0957502747</a:t>
            </a:r>
          </a:p>
          <a:p>
            <a:r>
              <a:rPr lang="uk-UA" dirty="0"/>
              <a:t>        0662677642 </a:t>
            </a:r>
          </a:p>
        </p:txBody>
      </p:sp>
      <p:sp>
        <p:nvSpPr>
          <p:cNvPr id="17" name="Прямокутник 16"/>
          <p:cNvSpPr/>
          <p:nvPr/>
        </p:nvSpPr>
        <p:spPr>
          <a:xfrm>
            <a:off x="1345197" y="1089462"/>
            <a:ext cx="26098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Футбольна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секція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при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Жорнавській</a:t>
            </a:r>
            <a:r>
              <a:rPr lang="ru-RU" b="1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гімназії</a:t>
            </a:r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6642456" y="394276"/>
            <a:ext cx="25929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b="1" i="1">
                <a:solidFill>
                  <a:schemeClr val="bg1"/>
                </a:solidFill>
                <a:latin typeface="Arial"/>
              </a:rPr>
              <a:t>Секції з настільного тенісу при освітніх і культурних закладах громади.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Любительські зібрання</a:t>
            </a:r>
            <a:endParaRPr lang="uk-UA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435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938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72869-60E4-FD22-6693-E190692B8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34CFE3CD-0487-157C-3E87-5231902F71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16FAAECF-E231-E61A-9783-8E9AA855AE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BAB0A579-273F-4209-94E9-4D5609A175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410D6-F81A-6D80-0AA4-2B629CC7A294}"/>
              </a:ext>
            </a:extLst>
          </p:cNvPr>
          <p:cNvSpPr txBox="1"/>
          <p:nvPr/>
        </p:nvSpPr>
        <p:spPr>
          <a:xfrm>
            <a:off x="364947" y="172350"/>
            <a:ext cx="448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C2938E"/>
                </a:solidFill>
                <a:latin typeface="Georgia" panose="02040502050405020303" pitchFamily="18" charset="0"/>
              </a:rPr>
              <a:t>Цифрові інструменти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F6799265-B635-910C-1D77-F4D1990A21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4656" y="1223408"/>
            <a:ext cx="4854754" cy="1520369"/>
          </a:xfrm>
          <a:prstGeom prst="rect">
            <a:avLst/>
          </a:prstGeom>
        </p:spPr>
      </p:pic>
      <p:pic>
        <p:nvPicPr>
          <p:cNvPr id="14" name="Графіка 13">
            <a:extLst>
              <a:ext uri="{FF2B5EF4-FFF2-40B4-BE49-F238E27FC236}">
                <a16:creationId xmlns:a16="http://schemas.microsoft.com/office/drawing/2014/main" id="{C4AB9D2F-4240-F8BA-ADFE-E071F5ACE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4939" y="5106334"/>
            <a:ext cx="3622496" cy="542925"/>
          </a:xfrm>
          <a:prstGeom prst="rect">
            <a:avLst/>
          </a:prstGeom>
        </p:spPr>
      </p:pic>
      <p:pic>
        <p:nvPicPr>
          <p:cNvPr id="18" name="Графіка 17">
            <a:extLst>
              <a:ext uri="{FF2B5EF4-FFF2-40B4-BE49-F238E27FC236}">
                <a16:creationId xmlns:a16="http://schemas.microsoft.com/office/drawing/2014/main" id="{C42FA0F3-9CF3-6966-CA19-3B20D3AD0F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4247" y="194805"/>
            <a:ext cx="4312920" cy="1218539"/>
          </a:xfrm>
          <a:prstGeom prst="rect">
            <a:avLst/>
          </a:prstGeom>
        </p:spPr>
      </p:pic>
      <p:sp>
        <p:nvSpPr>
          <p:cNvPr id="2" name="Прямокутник 1"/>
          <p:cNvSpPr/>
          <p:nvPr/>
        </p:nvSpPr>
        <p:spPr>
          <a:xfrm>
            <a:off x="593678" y="1208373"/>
            <a:ext cx="41567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chemeClr val="bg1"/>
                </a:solidFill>
              </a:rPr>
              <a:t>Гаряча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лінія</a:t>
            </a:r>
            <a:r>
              <a:rPr lang="ru-RU" b="1" i="1" dirty="0">
                <a:solidFill>
                  <a:schemeClr val="bg1"/>
                </a:solidFill>
              </a:rPr>
              <a:t> з </a:t>
            </a:r>
            <a:r>
              <a:rPr lang="ru-RU" b="1" i="1" dirty="0" err="1">
                <a:solidFill>
                  <a:schemeClr val="bg1"/>
                </a:solidFill>
              </a:rPr>
              <a:t>питань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протидії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торгівлі</a:t>
            </a:r>
            <a:r>
              <a:rPr lang="ru-RU" b="1" i="1" dirty="0">
                <a:solidFill>
                  <a:schemeClr val="bg1"/>
                </a:solidFill>
              </a:rPr>
              <a:t> людьми, </a:t>
            </a:r>
            <a:r>
              <a:rPr lang="ru-RU" b="1" i="1" dirty="0" err="1">
                <a:solidFill>
                  <a:schemeClr val="bg1"/>
                </a:solidFill>
              </a:rPr>
              <a:t>запобігання</a:t>
            </a:r>
            <a:r>
              <a:rPr lang="ru-RU" b="1" i="1" dirty="0">
                <a:solidFill>
                  <a:schemeClr val="bg1"/>
                </a:solidFill>
              </a:rPr>
              <a:t> та </a:t>
            </a:r>
            <a:r>
              <a:rPr lang="ru-RU" b="1" i="1" dirty="0" err="1">
                <a:solidFill>
                  <a:schemeClr val="bg1"/>
                </a:solidFill>
              </a:rPr>
              <a:t>протидії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домашньому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насильству</a:t>
            </a:r>
            <a:r>
              <a:rPr lang="ru-RU" b="1" i="1" dirty="0">
                <a:solidFill>
                  <a:schemeClr val="bg1"/>
                </a:solidFill>
              </a:rPr>
              <a:t>, </a:t>
            </a:r>
            <a:r>
              <a:rPr lang="ru-RU" b="1" i="1" dirty="0" err="1">
                <a:solidFill>
                  <a:schemeClr val="bg1"/>
                </a:solidFill>
              </a:rPr>
              <a:t>насильству</a:t>
            </a:r>
            <a:r>
              <a:rPr lang="ru-RU" b="1" i="1" dirty="0">
                <a:solidFill>
                  <a:schemeClr val="bg1"/>
                </a:solidFill>
              </a:rPr>
              <a:t> за </a:t>
            </a:r>
            <a:r>
              <a:rPr lang="ru-RU" b="1" i="1" dirty="0" err="1">
                <a:solidFill>
                  <a:schemeClr val="bg1"/>
                </a:solidFill>
              </a:rPr>
              <a:t>ознакою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статі</a:t>
            </a:r>
            <a:r>
              <a:rPr lang="ru-RU" b="1" i="1" dirty="0">
                <a:solidFill>
                  <a:schemeClr val="bg1"/>
                </a:solidFill>
              </a:rPr>
              <a:t> та </a:t>
            </a:r>
            <a:r>
              <a:rPr lang="ru-RU" b="1" i="1" dirty="0" err="1">
                <a:solidFill>
                  <a:schemeClr val="bg1"/>
                </a:solidFill>
              </a:rPr>
              <a:t>насильству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стосовно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дітей</a:t>
            </a:r>
            <a:endParaRPr lang="uk-UA" b="1" i="1" dirty="0">
              <a:solidFill>
                <a:schemeClr val="bg1"/>
              </a:solidFill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44656" y="3030361"/>
            <a:ext cx="52197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Надають психологічну, інформаційну та юридичну підтримку, допомагають розібратися в ситуації та дізнатися про свої права й можливості захисту. За потреби допомагають отримати подальшу допомогу, скеровуючи до відповідних служб, державних органів і фахівців.</a:t>
            </a:r>
          </a:p>
          <a:p>
            <a:endParaRPr lang="uk-UA" dirty="0"/>
          </a:p>
        </p:txBody>
      </p:sp>
      <p:sp>
        <p:nvSpPr>
          <p:cNvPr id="8" name="Прямокутник 7"/>
          <p:cNvSpPr/>
          <p:nvPr/>
        </p:nvSpPr>
        <p:spPr>
          <a:xfrm>
            <a:off x="5849570" y="194805"/>
            <a:ext cx="4062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Гаряча лінія кризової та юридичної підтримки ветеранів (Український ветеранський фонд при </a:t>
            </a:r>
            <a:r>
              <a:rPr lang="uk-UA" b="1" i="1" dirty="0" err="1">
                <a:solidFill>
                  <a:schemeClr val="bg1"/>
                </a:solidFill>
                <a:latin typeface="Arial" panose="020B0604020202020204" pitchFamily="34" charset="0"/>
              </a:rPr>
              <a:t>Мінветеранів</a:t>
            </a:r>
            <a:r>
              <a:rPr lang="uk-UA" b="1" i="1" dirty="0">
                <a:solidFill>
                  <a:schemeClr val="bg1"/>
                </a:solidFill>
                <a:latin typeface="Arial" panose="020B0604020202020204" pitchFamily="34" charset="0"/>
              </a:rPr>
              <a:t>)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Прямокутник 9"/>
          <p:cNvSpPr/>
          <p:nvPr/>
        </p:nvSpPr>
        <p:spPr>
          <a:xfrm>
            <a:off x="5699015" y="1413344"/>
            <a:ext cx="459553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Безоплатна психологічна та юридична підтримка для ветеранів і </a:t>
            </a:r>
            <a:r>
              <a:rPr lang="uk-UA" dirty="0" err="1"/>
              <a:t>ветеранок</a:t>
            </a:r>
            <a:r>
              <a:rPr lang="uk-UA" dirty="0"/>
              <a:t>, військовослужбовців, членів їхніх сімей, осіб з інвалідністю внаслідок війни, людей, які повернулися з полону, а також родин полонених, зниклих безвісти та загиблих Захисників і Захисниць України.</a:t>
            </a:r>
          </a:p>
          <a:p>
            <a:r>
              <a:rPr lang="uk-UA" dirty="0"/>
              <a:t>Звернутися можна у разі сильного стресу, емоційної кризи, втрати, наслідків війни, після повернення з військової служби чи полону, а також коли потрібна юридична допомога.</a:t>
            </a:r>
          </a:p>
          <a:p>
            <a:r>
              <a:rPr lang="uk-UA" dirty="0"/>
              <a:t>Надають психологічне консультування, кризову та емоційну підтримку, юридичні консультації, інформацію про доступні послуги та, за потреби, скеровують до відповідних фахівців і сервісів.</a:t>
            </a:r>
          </a:p>
          <a:p>
            <a:endParaRPr lang="uk-UA" dirty="0"/>
          </a:p>
        </p:txBody>
      </p:sp>
      <p:pic>
        <p:nvPicPr>
          <p:cNvPr id="16" name="Графіка 13">
            <a:extLst>
              <a:ext uri="{FF2B5EF4-FFF2-40B4-BE49-F238E27FC236}">
                <a16:creationId xmlns:a16="http://schemas.microsoft.com/office/drawing/2014/main" id="{C4AB9D2F-4240-F8BA-ADFE-E071F5ACE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1398" y="6255300"/>
            <a:ext cx="4595534" cy="542925"/>
          </a:xfrm>
          <a:prstGeom prst="rect">
            <a:avLst/>
          </a:prstGeom>
        </p:spPr>
      </p:pic>
      <p:sp>
        <p:nvSpPr>
          <p:cNvPr id="11" name="Прямокутник 10"/>
          <p:cNvSpPr/>
          <p:nvPr/>
        </p:nvSpPr>
        <p:spPr>
          <a:xfrm>
            <a:off x="531495" y="5193130"/>
            <a:ext cx="3590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Контакти: </a:t>
            </a:r>
            <a:r>
              <a:rPr lang="uk-UA" dirty="0"/>
              <a:t>зателефонувати на 1547</a:t>
            </a:r>
          </a:p>
        </p:txBody>
      </p:sp>
      <p:sp>
        <p:nvSpPr>
          <p:cNvPr id="13" name="Прямокутник 12"/>
          <p:cNvSpPr/>
          <p:nvPr/>
        </p:nvSpPr>
        <p:spPr>
          <a:xfrm>
            <a:off x="5699015" y="6325490"/>
            <a:ext cx="4567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Контакти: </a:t>
            </a:r>
            <a:r>
              <a:rPr lang="ru-RU" dirty="0" err="1">
                <a:solidFill>
                  <a:srgbClr val="000000"/>
                </a:solidFill>
              </a:rPr>
              <a:t>зателефонувати</a:t>
            </a:r>
            <a:r>
              <a:rPr lang="ru-RU" dirty="0">
                <a:solidFill>
                  <a:srgbClr val="000000"/>
                </a:solidFill>
              </a:rPr>
              <a:t> на 0 800 33 20 29</a:t>
            </a:r>
            <a:r>
              <a:rPr lang="ru-RU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25041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938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72869-60E4-FD22-6693-E190692B8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Графіка 4">
            <a:extLst>
              <a:ext uri="{FF2B5EF4-FFF2-40B4-BE49-F238E27FC236}">
                <a16:creationId xmlns:a16="http://schemas.microsoft.com/office/drawing/2014/main" id="{34CFE3CD-0487-157C-3E87-5231902F71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04270" y="6901628"/>
            <a:ext cx="3952875" cy="352425"/>
          </a:xfrm>
          <a:prstGeom prst="rect">
            <a:avLst/>
          </a:prstGeom>
        </p:spPr>
      </p:pic>
      <p:pic>
        <p:nvPicPr>
          <p:cNvPr id="7" name="Графіка 6">
            <a:extLst>
              <a:ext uri="{FF2B5EF4-FFF2-40B4-BE49-F238E27FC236}">
                <a16:creationId xmlns:a16="http://schemas.microsoft.com/office/drawing/2014/main" id="{16FAAECF-E231-E61A-9783-8E9AA855AE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257" y="6901629"/>
            <a:ext cx="3952875" cy="352425"/>
          </a:xfrm>
          <a:prstGeom prst="rect">
            <a:avLst/>
          </a:prstGeom>
        </p:spPr>
      </p:pic>
      <p:pic>
        <p:nvPicPr>
          <p:cNvPr id="3" name="Графіка 2">
            <a:extLst>
              <a:ext uri="{FF2B5EF4-FFF2-40B4-BE49-F238E27FC236}">
                <a16:creationId xmlns:a16="http://schemas.microsoft.com/office/drawing/2014/main" id="{BAB0A579-273F-4209-94E9-4D5609A175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0"/>
            <a:ext cx="52197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410D6-F81A-6D80-0AA4-2B629CC7A294}"/>
              </a:ext>
            </a:extLst>
          </p:cNvPr>
          <p:cNvSpPr txBox="1"/>
          <p:nvPr/>
        </p:nvSpPr>
        <p:spPr>
          <a:xfrm>
            <a:off x="364947" y="172350"/>
            <a:ext cx="4489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C2938E"/>
                </a:solidFill>
                <a:latin typeface="Georgia" panose="02040502050405020303" pitchFamily="18" charset="0"/>
              </a:rPr>
              <a:t>Цифрові інструменти</a:t>
            </a:r>
          </a:p>
        </p:txBody>
      </p:sp>
      <p:pic>
        <p:nvPicPr>
          <p:cNvPr id="12" name="Графіка 11">
            <a:extLst>
              <a:ext uri="{FF2B5EF4-FFF2-40B4-BE49-F238E27FC236}">
                <a16:creationId xmlns:a16="http://schemas.microsoft.com/office/drawing/2014/main" id="{F6799265-B635-910C-1D77-F4D1990A21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948" y="1162369"/>
            <a:ext cx="4075803" cy="1277588"/>
          </a:xfrm>
          <a:prstGeom prst="rect">
            <a:avLst/>
          </a:prstGeom>
        </p:spPr>
      </p:pic>
      <p:pic>
        <p:nvPicPr>
          <p:cNvPr id="14" name="Графіка 13">
            <a:extLst>
              <a:ext uri="{FF2B5EF4-FFF2-40B4-BE49-F238E27FC236}">
                <a16:creationId xmlns:a16="http://schemas.microsoft.com/office/drawing/2014/main" id="{C4AB9D2F-4240-F8BA-ADFE-E071F5ACE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605" y="2720963"/>
            <a:ext cx="4052329" cy="733128"/>
          </a:xfrm>
          <a:prstGeom prst="rect">
            <a:avLst/>
          </a:prstGeom>
        </p:spPr>
      </p:pic>
      <p:pic>
        <p:nvPicPr>
          <p:cNvPr id="16" name="Графіка 13">
            <a:extLst>
              <a:ext uri="{FF2B5EF4-FFF2-40B4-BE49-F238E27FC236}">
                <a16:creationId xmlns:a16="http://schemas.microsoft.com/office/drawing/2014/main" id="{C4AB9D2F-4240-F8BA-ADFE-E071F5ACE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31" y="3847701"/>
            <a:ext cx="4096423" cy="1280402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1135659" y="1308010"/>
            <a:ext cx="28460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Лінія підтримки 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від </a:t>
            </a:r>
            <a:r>
              <a:rPr lang="en-US" b="1" i="1" dirty="0">
                <a:solidFill>
                  <a:schemeClr val="bg1"/>
                </a:solidFill>
              </a:rPr>
              <a:t>Veteran Hub </a:t>
            </a:r>
            <a:r>
              <a:rPr lang="uk-UA" b="1" i="1" dirty="0">
                <a:solidFill>
                  <a:schemeClr val="bg1"/>
                </a:solidFill>
              </a:rPr>
              <a:t>для воїнів,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 їхніх близьких і коханих</a:t>
            </a:r>
          </a:p>
        </p:txBody>
      </p:sp>
      <p:sp>
        <p:nvSpPr>
          <p:cNvPr id="15" name="Прямокутник 14"/>
          <p:cNvSpPr/>
          <p:nvPr/>
        </p:nvSpPr>
        <p:spPr>
          <a:xfrm>
            <a:off x="791865" y="2846048"/>
            <a:ext cx="36359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chemeClr val="bg1"/>
                </a:solidFill>
              </a:rPr>
              <a:t>0 673 48 28 68</a:t>
            </a:r>
          </a:p>
        </p:txBody>
      </p:sp>
      <p:pic>
        <p:nvPicPr>
          <p:cNvPr id="19" name="Графіка 13">
            <a:extLst>
              <a:ext uri="{FF2B5EF4-FFF2-40B4-BE49-F238E27FC236}">
                <a16:creationId xmlns:a16="http://schemas.microsoft.com/office/drawing/2014/main" id="{C4AB9D2F-4240-F8BA-ADFE-E071F5ACE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31" y="5504505"/>
            <a:ext cx="3929402" cy="733128"/>
          </a:xfrm>
          <a:prstGeom prst="rect">
            <a:avLst/>
          </a:prstGeom>
        </p:spPr>
      </p:pic>
      <p:sp>
        <p:nvSpPr>
          <p:cNvPr id="20" name="Прямокутник 19"/>
          <p:cNvSpPr/>
          <p:nvPr/>
        </p:nvSpPr>
        <p:spPr>
          <a:xfrm>
            <a:off x="1069470" y="5584578"/>
            <a:ext cx="3276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solidFill>
                  <a:schemeClr val="bg1"/>
                </a:solidFill>
              </a:rPr>
              <a:t>0 800 33 20 29</a:t>
            </a:r>
          </a:p>
        </p:txBody>
      </p:sp>
      <p:sp>
        <p:nvSpPr>
          <p:cNvPr id="17" name="Прямокутник 16"/>
          <p:cNvSpPr/>
          <p:nvPr/>
        </p:nvSpPr>
        <p:spPr>
          <a:xfrm>
            <a:off x="437974" y="3887737"/>
            <a:ext cx="44323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>
                <a:solidFill>
                  <a:schemeClr val="bg1"/>
                </a:solidFill>
              </a:rPr>
              <a:t>Гаряча лінія кризової та юридичної підтримки ветеранів та членів їхніх родин Українського</a:t>
            </a:r>
          </a:p>
          <a:p>
            <a:pPr algn="ctr"/>
            <a:r>
              <a:rPr lang="uk-UA" b="1" i="1" dirty="0">
                <a:solidFill>
                  <a:schemeClr val="bg1"/>
                </a:solidFill>
              </a:rPr>
              <a:t> ветеранського фонду</a:t>
            </a:r>
          </a:p>
        </p:txBody>
      </p:sp>
      <p:pic>
        <p:nvPicPr>
          <p:cNvPr id="21" name="Графіка 11">
            <a:extLst>
              <a:ext uri="{FF2B5EF4-FFF2-40B4-BE49-F238E27FC236}">
                <a16:creationId xmlns:a16="http://schemas.microsoft.com/office/drawing/2014/main" id="{F6799265-B635-910C-1D77-F4D1990A21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0753" y="143002"/>
            <a:ext cx="4075803" cy="1277588"/>
          </a:xfrm>
          <a:prstGeom prst="rect">
            <a:avLst/>
          </a:prstGeom>
        </p:spPr>
      </p:pic>
      <p:sp>
        <p:nvSpPr>
          <p:cNvPr id="22" name="Прямокутник 21"/>
          <p:cNvSpPr/>
          <p:nvPr/>
        </p:nvSpPr>
        <p:spPr>
          <a:xfrm>
            <a:off x="6056331" y="172350"/>
            <a:ext cx="34080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>
                <a:solidFill>
                  <a:schemeClr val="bg1"/>
                </a:solidFill>
              </a:rPr>
              <a:t>Всеукраїнська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програма</a:t>
            </a:r>
            <a:r>
              <a:rPr lang="ru-RU" b="1" i="1" dirty="0">
                <a:solidFill>
                  <a:schemeClr val="bg1"/>
                </a:solidFill>
              </a:rPr>
              <a:t> ментального </a:t>
            </a:r>
            <a:r>
              <a:rPr lang="ru-RU" b="1" i="1" dirty="0" err="1">
                <a:solidFill>
                  <a:schemeClr val="bg1"/>
                </a:solidFill>
              </a:rPr>
              <a:t>здоровʼя</a:t>
            </a:r>
            <a:r>
              <a:rPr lang="ru-RU" b="1" i="1" dirty="0">
                <a:solidFill>
                  <a:schemeClr val="bg1"/>
                </a:solidFill>
              </a:rPr>
              <a:t> «</a:t>
            </a:r>
            <a:r>
              <a:rPr lang="ru-RU" b="1" i="1" dirty="0" err="1">
                <a:solidFill>
                  <a:schemeClr val="bg1"/>
                </a:solidFill>
              </a:rPr>
              <a:t>Ти</a:t>
            </a:r>
            <a:r>
              <a:rPr lang="ru-RU" b="1" i="1" dirty="0">
                <a:solidFill>
                  <a:schemeClr val="bg1"/>
                </a:solidFill>
              </a:rPr>
              <a:t> Як?» за </a:t>
            </a:r>
            <a:r>
              <a:rPr lang="ru-RU" b="1" i="1" dirty="0" err="1">
                <a:solidFill>
                  <a:schemeClr val="bg1"/>
                </a:solidFill>
              </a:rPr>
              <a:t>ініціативою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першої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леді</a:t>
            </a:r>
            <a:r>
              <a:rPr lang="ru-RU" b="1" i="1" dirty="0">
                <a:solidFill>
                  <a:schemeClr val="bg1"/>
                </a:solidFill>
              </a:rPr>
              <a:t> Олени </a:t>
            </a:r>
            <a:r>
              <a:rPr lang="ru-RU" b="1" i="1" dirty="0" err="1">
                <a:solidFill>
                  <a:schemeClr val="bg1"/>
                </a:solidFill>
              </a:rPr>
              <a:t>Зеленської</a:t>
            </a:r>
            <a:endParaRPr lang="uk-UA" b="1" i="1" dirty="0">
              <a:solidFill>
                <a:schemeClr val="bg1"/>
              </a:solidFill>
            </a:endParaRPr>
          </a:p>
        </p:txBody>
      </p:sp>
      <p:pic>
        <p:nvPicPr>
          <p:cNvPr id="23" name="Графіка 13">
            <a:extLst>
              <a:ext uri="{FF2B5EF4-FFF2-40B4-BE49-F238E27FC236}">
                <a16:creationId xmlns:a16="http://schemas.microsoft.com/office/drawing/2014/main" id="{C4AB9D2F-4240-F8BA-ADFE-E071F5ACE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6331" y="1703387"/>
            <a:ext cx="3929402" cy="733128"/>
          </a:xfrm>
          <a:prstGeom prst="rect">
            <a:avLst/>
          </a:prstGeom>
        </p:spPr>
      </p:pic>
      <p:sp>
        <p:nvSpPr>
          <p:cNvPr id="24" name="Прямокутник 23"/>
          <p:cNvSpPr/>
          <p:nvPr/>
        </p:nvSpPr>
        <p:spPr>
          <a:xfrm>
            <a:off x="6556209" y="1885285"/>
            <a:ext cx="2733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http://www.howareu.com</a:t>
            </a:r>
            <a:endParaRPr lang="uk-UA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1074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1092</TotalTime>
  <Words>2840</Words>
  <Application>Microsoft Office PowerPoint</Application>
  <PresentationFormat>Довільний</PresentationFormat>
  <Paragraphs>260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1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Operator - 2</dc:creator>
  <cp:lastModifiedBy>Людмила ГАНЬКУЛИЧ,  Ставненська сільська рада.</cp:lastModifiedBy>
  <cp:revision>124</cp:revision>
  <dcterms:created xsi:type="dcterms:W3CDTF">2025-01-18T11:45:43Z</dcterms:created>
  <dcterms:modified xsi:type="dcterms:W3CDTF">2026-08-29T16:34:28Z</dcterms:modified>
</cp:coreProperties>
</file>